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27"/>
  </p:notesMasterIdLst>
  <p:handoutMasterIdLst>
    <p:handoutMasterId r:id="rId128"/>
  </p:handoutMasterIdLst>
  <p:sldIdLst>
    <p:sldId id="256" r:id="rId2"/>
    <p:sldId id="327" r:id="rId3"/>
    <p:sldId id="363" r:id="rId4"/>
    <p:sldId id="364" r:id="rId5"/>
    <p:sldId id="457" r:id="rId6"/>
    <p:sldId id="365" r:id="rId7"/>
    <p:sldId id="366" r:id="rId8"/>
    <p:sldId id="456" r:id="rId9"/>
    <p:sldId id="367" r:id="rId10"/>
    <p:sldId id="368" r:id="rId11"/>
    <p:sldId id="370" r:id="rId12"/>
    <p:sldId id="369" r:id="rId13"/>
    <p:sldId id="328" r:id="rId14"/>
    <p:sldId id="329" r:id="rId15"/>
    <p:sldId id="459" r:id="rId16"/>
    <p:sldId id="460" r:id="rId17"/>
    <p:sldId id="458" r:id="rId18"/>
    <p:sldId id="371" r:id="rId19"/>
    <p:sldId id="461" r:id="rId20"/>
    <p:sldId id="378" r:id="rId21"/>
    <p:sldId id="372" r:id="rId22"/>
    <p:sldId id="462" r:id="rId23"/>
    <p:sldId id="373" r:id="rId24"/>
    <p:sldId id="374" r:id="rId25"/>
    <p:sldId id="375" r:id="rId26"/>
    <p:sldId id="463" r:id="rId27"/>
    <p:sldId id="330" r:id="rId28"/>
    <p:sldId id="376" r:id="rId29"/>
    <p:sldId id="331" r:id="rId30"/>
    <p:sldId id="356" r:id="rId31"/>
    <p:sldId id="362" r:id="rId32"/>
    <p:sldId id="361" r:id="rId33"/>
    <p:sldId id="360" r:id="rId34"/>
    <p:sldId id="359" r:id="rId35"/>
    <p:sldId id="358" r:id="rId36"/>
    <p:sldId id="357" r:id="rId37"/>
    <p:sldId id="377" r:id="rId38"/>
    <p:sldId id="464" r:id="rId39"/>
    <p:sldId id="410" r:id="rId40"/>
    <p:sldId id="332" r:id="rId41"/>
    <p:sldId id="386" r:id="rId42"/>
    <p:sldId id="387" r:id="rId43"/>
    <p:sldId id="333" r:id="rId44"/>
    <p:sldId id="381" r:id="rId45"/>
    <p:sldId id="383" r:id="rId46"/>
    <p:sldId id="382" r:id="rId47"/>
    <p:sldId id="379" r:id="rId48"/>
    <p:sldId id="384" r:id="rId49"/>
    <p:sldId id="385" r:id="rId50"/>
    <p:sldId id="380" r:id="rId51"/>
    <p:sldId id="406" r:id="rId52"/>
    <p:sldId id="408" r:id="rId53"/>
    <p:sldId id="407" r:id="rId54"/>
    <p:sldId id="409" r:id="rId55"/>
    <p:sldId id="334" r:id="rId56"/>
    <p:sldId id="335" r:id="rId57"/>
    <p:sldId id="392" r:id="rId58"/>
    <p:sldId id="402" r:id="rId59"/>
    <p:sldId id="393" r:id="rId60"/>
    <p:sldId id="394" r:id="rId61"/>
    <p:sldId id="401" r:id="rId62"/>
    <p:sldId id="398" r:id="rId63"/>
    <p:sldId id="403" r:id="rId64"/>
    <p:sldId id="404" r:id="rId65"/>
    <p:sldId id="405" r:id="rId66"/>
    <p:sldId id="396" r:id="rId67"/>
    <p:sldId id="397" r:id="rId68"/>
    <p:sldId id="400" r:id="rId69"/>
    <p:sldId id="399" r:id="rId70"/>
    <p:sldId id="395" r:id="rId71"/>
    <p:sldId id="388" r:id="rId72"/>
    <p:sldId id="389" r:id="rId73"/>
    <p:sldId id="391" r:id="rId74"/>
    <p:sldId id="336" r:id="rId75"/>
    <p:sldId id="424" r:id="rId76"/>
    <p:sldId id="425" r:id="rId77"/>
    <p:sldId id="337" r:id="rId78"/>
    <p:sldId id="411" r:id="rId79"/>
    <p:sldId id="412" r:id="rId80"/>
    <p:sldId id="426" r:id="rId81"/>
    <p:sldId id="413" r:id="rId82"/>
    <p:sldId id="414" r:id="rId83"/>
    <p:sldId id="415" r:id="rId84"/>
    <p:sldId id="416" r:id="rId85"/>
    <p:sldId id="419" r:id="rId86"/>
    <p:sldId id="417" r:id="rId87"/>
    <p:sldId id="418" r:id="rId88"/>
    <p:sldId id="420" r:id="rId89"/>
    <p:sldId id="421" r:id="rId90"/>
    <p:sldId id="422" r:id="rId91"/>
    <p:sldId id="423" r:id="rId92"/>
    <p:sldId id="346" r:id="rId93"/>
    <p:sldId id="433" r:id="rId94"/>
    <p:sldId id="347" r:id="rId95"/>
    <p:sldId id="434" r:id="rId96"/>
    <p:sldId id="435" r:id="rId97"/>
    <p:sldId id="436" r:id="rId98"/>
    <p:sldId id="437" r:id="rId99"/>
    <p:sldId id="438" r:id="rId100"/>
    <p:sldId id="439" r:id="rId101"/>
    <p:sldId id="440" r:id="rId102"/>
    <p:sldId id="441" r:id="rId103"/>
    <p:sldId id="442" r:id="rId104"/>
    <p:sldId id="443" r:id="rId105"/>
    <p:sldId id="344" r:id="rId106"/>
    <p:sldId id="345" r:id="rId107"/>
    <p:sldId id="431" r:id="rId108"/>
    <p:sldId id="432" r:id="rId109"/>
    <p:sldId id="427" r:id="rId110"/>
    <p:sldId id="428" r:id="rId111"/>
    <p:sldId id="429" r:id="rId112"/>
    <p:sldId id="354" r:id="rId113"/>
    <p:sldId id="355" r:id="rId114"/>
    <p:sldId id="444" r:id="rId115"/>
    <p:sldId id="446" r:id="rId116"/>
    <p:sldId id="447" r:id="rId117"/>
    <p:sldId id="454" r:id="rId118"/>
    <p:sldId id="455" r:id="rId119"/>
    <p:sldId id="445" r:id="rId120"/>
    <p:sldId id="449" r:id="rId121"/>
    <p:sldId id="450" r:id="rId122"/>
    <p:sldId id="451" r:id="rId123"/>
    <p:sldId id="452" r:id="rId124"/>
    <p:sldId id="453" r:id="rId125"/>
    <p:sldId id="448" r:id="rId126"/>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87"/>
    <p:restoredTop sz="95280" autoAdjust="0"/>
  </p:normalViewPr>
  <p:slideViewPr>
    <p:cSldViewPr>
      <p:cViewPr varScale="1">
        <p:scale>
          <a:sx n="103" d="100"/>
          <a:sy n="103" d="100"/>
        </p:scale>
        <p:origin x="225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D1B853-1B33-124D-83D0-CD764938EE6E}" type="doc">
      <dgm:prSet loTypeId="urn:microsoft.com/office/officeart/2005/8/layout/pList2" loCatId="" qsTypeId="urn:microsoft.com/office/officeart/2005/8/quickstyle/simple1" qsCatId="simple" csTypeId="urn:microsoft.com/office/officeart/2005/8/colors/accent1_2" csCatId="accent1" phldr="1"/>
      <dgm:spPr/>
    </dgm:pt>
    <dgm:pt modelId="{A32D39AA-EBDF-734E-9CB3-C4C14BCEA055}">
      <dgm:prSet phldrT="[Text]" custT="1"/>
      <dgm:spPr/>
      <dgm:t>
        <a:bodyPr/>
        <a:lstStyle/>
        <a:p>
          <a:r>
            <a:rPr lang="en-GB" sz="2500" kern="1200" dirty="0">
              <a:solidFill>
                <a:schemeClr val="tx1"/>
              </a:solidFill>
            </a:rPr>
            <a:t>Computing </a:t>
          </a:r>
        </a:p>
        <a:p>
          <a:r>
            <a:rPr lang="en-GB" sz="2500" kern="1200" dirty="0">
              <a:solidFill>
                <a:schemeClr val="tx1"/>
              </a:solidFill>
            </a:rPr>
            <a:t>Infrastructure</a:t>
          </a:r>
        </a:p>
        <a:p>
          <a:r>
            <a:rPr lang="en-GB" sz="2500" kern="1200" dirty="0">
              <a:solidFill>
                <a:schemeClr val="tx1"/>
              </a:solidFill>
            </a:rPr>
            <a:t>- </a:t>
          </a:r>
          <a:r>
            <a:rPr lang="en-GB" sz="1600" kern="1200" dirty="0">
              <a:solidFill>
                <a:srgbClr val="000000"/>
              </a:solidFill>
              <a:latin typeface="Arial"/>
              <a:ea typeface="+mn-ea"/>
              <a:cs typeface="+mn-cs"/>
            </a:rPr>
            <a:t>Processing resources</a:t>
          </a:r>
        </a:p>
        <a:p>
          <a:r>
            <a:rPr lang="en-GB" sz="1600" kern="1200" dirty="0">
              <a:solidFill>
                <a:srgbClr val="000000"/>
              </a:solidFill>
              <a:latin typeface="Arial"/>
              <a:ea typeface="+mn-ea"/>
              <a:cs typeface="+mn-cs"/>
            </a:rPr>
            <a:t>- Memory resources</a:t>
          </a:r>
        </a:p>
      </dgm:t>
    </dgm:pt>
    <dgm:pt modelId="{ED60B8CB-F06F-4948-8AD3-CA5C8844E065}" type="parTrans" cxnId="{DC6FC41C-B502-5D48-9033-1538C0B08D25}">
      <dgm:prSet/>
      <dgm:spPr/>
      <dgm:t>
        <a:bodyPr/>
        <a:lstStyle/>
        <a:p>
          <a:endParaRPr lang="en-GB">
            <a:solidFill>
              <a:schemeClr val="tx1"/>
            </a:solidFill>
          </a:endParaRPr>
        </a:p>
      </dgm:t>
    </dgm:pt>
    <dgm:pt modelId="{5FC4E5B3-56B2-EB4F-AE80-EAD8D1BBC5ED}" type="sibTrans" cxnId="{DC6FC41C-B502-5D48-9033-1538C0B08D25}">
      <dgm:prSet/>
      <dgm:spPr/>
      <dgm:t>
        <a:bodyPr/>
        <a:lstStyle/>
        <a:p>
          <a:endParaRPr lang="en-GB">
            <a:solidFill>
              <a:schemeClr val="tx1"/>
            </a:solidFill>
          </a:endParaRPr>
        </a:p>
      </dgm:t>
    </dgm:pt>
    <dgm:pt modelId="{8ECC5238-2FE5-9942-9398-502D8C5118DE}">
      <dgm:prSet phldrT="[Text]" custT="1"/>
      <dgm:spPr/>
      <dgm:t>
        <a:bodyPr/>
        <a:lstStyle/>
        <a:p>
          <a:r>
            <a:rPr lang="en-GB" sz="2500" dirty="0">
              <a:solidFill>
                <a:schemeClr val="tx1"/>
              </a:solidFill>
            </a:rPr>
            <a:t>Network </a:t>
          </a:r>
        </a:p>
        <a:p>
          <a:r>
            <a:rPr lang="en-GB" sz="2500" dirty="0">
              <a:solidFill>
                <a:schemeClr val="tx1"/>
              </a:solidFill>
            </a:rPr>
            <a:t>Infrastructure</a:t>
          </a:r>
        </a:p>
        <a:p>
          <a:r>
            <a:rPr lang="en-GB" sz="1600" dirty="0">
              <a:solidFill>
                <a:schemeClr val="tx1"/>
              </a:solidFill>
            </a:rPr>
            <a:t>- Connected servers (physical and virtualised)</a:t>
          </a:r>
        </a:p>
        <a:p>
          <a:r>
            <a:rPr lang="en-GB" sz="1600" dirty="0">
              <a:solidFill>
                <a:schemeClr val="tx1"/>
              </a:solidFill>
            </a:rPr>
            <a:t>- Data centre services </a:t>
          </a:r>
        </a:p>
        <a:p>
          <a:r>
            <a:rPr lang="en-GB" sz="1600" dirty="0">
              <a:solidFill>
                <a:schemeClr val="tx1"/>
              </a:solidFill>
            </a:rPr>
            <a:t>- External </a:t>
          </a:r>
          <a:r>
            <a:rPr lang="en-GB" sz="1600" dirty="0" err="1">
              <a:solidFill>
                <a:schemeClr val="tx1"/>
              </a:solidFill>
            </a:rPr>
            <a:t>conectivity</a:t>
          </a:r>
          <a:endParaRPr lang="en-GB" sz="1600" dirty="0">
            <a:solidFill>
              <a:schemeClr val="tx1"/>
            </a:solidFill>
          </a:endParaRPr>
        </a:p>
        <a:p>
          <a:endParaRPr lang="en-GB" sz="1600" dirty="0">
            <a:solidFill>
              <a:schemeClr val="tx1"/>
            </a:solidFill>
          </a:endParaRPr>
        </a:p>
      </dgm:t>
    </dgm:pt>
    <dgm:pt modelId="{62BFA802-63F7-EC4F-8EB9-7891459C7FC7}" type="parTrans" cxnId="{B5CF9A2E-D2A1-1C42-AE04-687322D6E630}">
      <dgm:prSet/>
      <dgm:spPr/>
      <dgm:t>
        <a:bodyPr/>
        <a:lstStyle/>
        <a:p>
          <a:endParaRPr lang="en-GB">
            <a:solidFill>
              <a:schemeClr val="tx1"/>
            </a:solidFill>
          </a:endParaRPr>
        </a:p>
      </dgm:t>
    </dgm:pt>
    <dgm:pt modelId="{81F7611A-184B-3640-88E7-F58AF3B541E8}" type="sibTrans" cxnId="{B5CF9A2E-D2A1-1C42-AE04-687322D6E630}">
      <dgm:prSet/>
      <dgm:spPr/>
      <dgm:t>
        <a:bodyPr/>
        <a:lstStyle/>
        <a:p>
          <a:endParaRPr lang="en-GB">
            <a:solidFill>
              <a:schemeClr val="tx1"/>
            </a:solidFill>
          </a:endParaRPr>
        </a:p>
      </dgm:t>
    </dgm:pt>
    <dgm:pt modelId="{8A7D44A4-7326-924B-A2D2-16F1A5B20951}">
      <dgm:prSet phldrT="[Text]" custT="1"/>
      <dgm:spPr/>
      <dgm:t>
        <a:bodyPr/>
        <a:lstStyle/>
        <a:p>
          <a:r>
            <a:rPr lang="en-GB" sz="2500" kern="1200" dirty="0">
              <a:solidFill>
                <a:schemeClr val="tx1"/>
              </a:solidFill>
            </a:rPr>
            <a:t>Storage </a:t>
          </a:r>
        </a:p>
        <a:p>
          <a:r>
            <a:rPr lang="en-GB" sz="2500" kern="1200" dirty="0">
              <a:solidFill>
                <a:schemeClr val="tx1"/>
              </a:solidFill>
            </a:rPr>
            <a:t>Infrastructure</a:t>
          </a:r>
        </a:p>
        <a:p>
          <a:r>
            <a:rPr lang="en-GB" sz="1600" kern="1200" dirty="0">
              <a:solidFill>
                <a:srgbClr val="000000"/>
              </a:solidFill>
              <a:latin typeface="Arial"/>
              <a:ea typeface="+mn-ea"/>
              <a:cs typeface="+mn-cs"/>
            </a:rPr>
            <a:t>- Storage systems used for data storage</a:t>
          </a:r>
        </a:p>
      </dgm:t>
    </dgm:pt>
    <dgm:pt modelId="{746BC073-048D-7F4E-B6B9-544DD445A3E6}" type="parTrans" cxnId="{48A462EC-E4B8-6C4D-96F3-89E1933FDF42}">
      <dgm:prSet/>
      <dgm:spPr/>
      <dgm:t>
        <a:bodyPr/>
        <a:lstStyle/>
        <a:p>
          <a:endParaRPr lang="en-GB">
            <a:solidFill>
              <a:schemeClr val="tx1"/>
            </a:solidFill>
          </a:endParaRPr>
        </a:p>
      </dgm:t>
    </dgm:pt>
    <dgm:pt modelId="{0A66105B-19D2-A74A-B537-44A5CB1C0A24}" type="sibTrans" cxnId="{48A462EC-E4B8-6C4D-96F3-89E1933FDF42}">
      <dgm:prSet/>
      <dgm:spPr/>
      <dgm:t>
        <a:bodyPr/>
        <a:lstStyle/>
        <a:p>
          <a:endParaRPr lang="en-GB">
            <a:solidFill>
              <a:schemeClr val="tx1"/>
            </a:solidFill>
          </a:endParaRPr>
        </a:p>
      </dgm:t>
    </dgm:pt>
    <dgm:pt modelId="{F8ED6D35-DE5A-CB49-952B-2384E21BC3E0}" type="pres">
      <dgm:prSet presAssocID="{8CD1B853-1B33-124D-83D0-CD764938EE6E}" presName="Name0" presStyleCnt="0">
        <dgm:presLayoutVars>
          <dgm:dir/>
          <dgm:resizeHandles val="exact"/>
        </dgm:presLayoutVars>
      </dgm:prSet>
      <dgm:spPr/>
    </dgm:pt>
    <dgm:pt modelId="{79E6742A-6DAE-1A43-A5DB-A46955489EC3}" type="pres">
      <dgm:prSet presAssocID="{8CD1B853-1B33-124D-83D0-CD764938EE6E}" presName="bkgdShp" presStyleLbl="alignAccFollowNode1" presStyleIdx="0" presStyleCnt="1"/>
      <dgm:spPr/>
    </dgm:pt>
    <dgm:pt modelId="{4C37ADB7-827B-5E45-A3DF-7DDF72B3AFB3}" type="pres">
      <dgm:prSet presAssocID="{8CD1B853-1B33-124D-83D0-CD764938EE6E}" presName="linComp" presStyleCnt="0"/>
      <dgm:spPr/>
    </dgm:pt>
    <dgm:pt modelId="{6B5CFF6A-709B-9942-8F03-0597E46B8D7E}" type="pres">
      <dgm:prSet presAssocID="{A32D39AA-EBDF-734E-9CB3-C4C14BCEA055}" presName="compNode" presStyleCnt="0"/>
      <dgm:spPr/>
    </dgm:pt>
    <dgm:pt modelId="{6867ACBA-8912-094D-819C-DEE6DAEB995F}" type="pres">
      <dgm:prSet presAssocID="{A32D39AA-EBDF-734E-9CB3-C4C14BCEA055}" presName="node" presStyleLbl="node1" presStyleIdx="0" presStyleCnt="3">
        <dgm:presLayoutVars>
          <dgm:bulletEnabled val="1"/>
        </dgm:presLayoutVars>
      </dgm:prSet>
      <dgm:spPr/>
    </dgm:pt>
    <dgm:pt modelId="{ABB01EAF-F6EA-1841-B59C-4B7585A3EB4A}" type="pres">
      <dgm:prSet presAssocID="{A32D39AA-EBDF-734E-9CB3-C4C14BCEA055}" presName="invisiNode" presStyleLbl="node1" presStyleIdx="0" presStyleCnt="3"/>
      <dgm:spPr/>
    </dgm:pt>
    <dgm:pt modelId="{B84CE7B7-409D-7845-A049-7008C43BCEDF}" type="pres">
      <dgm:prSet presAssocID="{A32D39AA-EBDF-734E-9CB3-C4C14BCEA055}" presName="imagNode" presStyleLbl="fgImgPlace1" presStyleIdx="0" presStyleCnt="3" custScaleY="98952"/>
      <dgm:spPr>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dgm:spPr>
    </dgm:pt>
    <dgm:pt modelId="{077BF075-4F69-024D-9F2C-47888B0E5429}" type="pres">
      <dgm:prSet presAssocID="{5FC4E5B3-56B2-EB4F-AE80-EAD8D1BBC5ED}" presName="sibTrans" presStyleLbl="sibTrans2D1" presStyleIdx="0" presStyleCnt="0"/>
      <dgm:spPr/>
    </dgm:pt>
    <dgm:pt modelId="{38D77F97-83E3-DC4B-B961-7091BB3D8B06}" type="pres">
      <dgm:prSet presAssocID="{8ECC5238-2FE5-9942-9398-502D8C5118DE}" presName="compNode" presStyleCnt="0"/>
      <dgm:spPr/>
    </dgm:pt>
    <dgm:pt modelId="{37C87FBF-528B-ED4E-8AA0-82BB5862DAD2}" type="pres">
      <dgm:prSet presAssocID="{8ECC5238-2FE5-9942-9398-502D8C5118DE}" presName="node" presStyleLbl="node1" presStyleIdx="1" presStyleCnt="3">
        <dgm:presLayoutVars>
          <dgm:bulletEnabled val="1"/>
        </dgm:presLayoutVars>
      </dgm:prSet>
      <dgm:spPr/>
    </dgm:pt>
    <dgm:pt modelId="{BD4D8AD9-0FC6-1B48-A8BB-C5E8D62A46CB}" type="pres">
      <dgm:prSet presAssocID="{8ECC5238-2FE5-9942-9398-502D8C5118DE}" presName="invisiNode" presStyleLbl="node1" presStyleIdx="1" presStyleCnt="3"/>
      <dgm:spPr/>
    </dgm:pt>
    <dgm:pt modelId="{E5F5F01C-E57D-1946-B25B-3EDAAE7DB193}" type="pres">
      <dgm:prSet presAssocID="{8ECC5238-2FE5-9942-9398-502D8C5118DE}"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dgm:spPr>
    </dgm:pt>
    <dgm:pt modelId="{F97E0D53-7A30-5140-8005-BBEB84491051}" type="pres">
      <dgm:prSet presAssocID="{81F7611A-184B-3640-88E7-F58AF3B541E8}" presName="sibTrans" presStyleLbl="sibTrans2D1" presStyleIdx="0" presStyleCnt="0"/>
      <dgm:spPr/>
    </dgm:pt>
    <dgm:pt modelId="{17933521-F42B-E74E-8761-A58F279CD723}" type="pres">
      <dgm:prSet presAssocID="{8A7D44A4-7326-924B-A2D2-16F1A5B20951}" presName="compNode" presStyleCnt="0"/>
      <dgm:spPr/>
    </dgm:pt>
    <dgm:pt modelId="{BC2D192D-2D67-D14C-8D57-E066F73B4BC1}" type="pres">
      <dgm:prSet presAssocID="{8A7D44A4-7326-924B-A2D2-16F1A5B20951}" presName="node" presStyleLbl="node1" presStyleIdx="2" presStyleCnt="3">
        <dgm:presLayoutVars>
          <dgm:bulletEnabled val="1"/>
        </dgm:presLayoutVars>
      </dgm:prSet>
      <dgm:spPr/>
    </dgm:pt>
    <dgm:pt modelId="{C791E72E-DA89-7E42-BD82-8DD3083A9482}" type="pres">
      <dgm:prSet presAssocID="{8A7D44A4-7326-924B-A2D2-16F1A5B20951}" presName="invisiNode" presStyleLbl="node1" presStyleIdx="2" presStyleCnt="3"/>
      <dgm:spPr/>
    </dgm:pt>
    <dgm:pt modelId="{C6D1CC0A-A014-6349-80BB-4B29BBCCA4E0}" type="pres">
      <dgm:prSet presAssocID="{8A7D44A4-7326-924B-A2D2-16F1A5B20951}"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22000" b="-22000"/>
          </a:stretch>
        </a:blipFill>
      </dgm:spPr>
    </dgm:pt>
  </dgm:ptLst>
  <dgm:cxnLst>
    <dgm:cxn modelId="{FBA9490F-98EA-1A48-BD5B-63C565EB2B77}" type="presOf" srcId="{8ECC5238-2FE5-9942-9398-502D8C5118DE}" destId="{37C87FBF-528B-ED4E-8AA0-82BB5862DAD2}" srcOrd="0" destOrd="0" presId="urn:microsoft.com/office/officeart/2005/8/layout/pList2"/>
    <dgm:cxn modelId="{C6F0441A-CF5C-3D4C-A8A4-9C311898A437}" type="presOf" srcId="{A32D39AA-EBDF-734E-9CB3-C4C14BCEA055}" destId="{6867ACBA-8912-094D-819C-DEE6DAEB995F}" srcOrd="0" destOrd="0" presId="urn:microsoft.com/office/officeart/2005/8/layout/pList2"/>
    <dgm:cxn modelId="{DC6FC41C-B502-5D48-9033-1538C0B08D25}" srcId="{8CD1B853-1B33-124D-83D0-CD764938EE6E}" destId="{A32D39AA-EBDF-734E-9CB3-C4C14BCEA055}" srcOrd="0" destOrd="0" parTransId="{ED60B8CB-F06F-4948-8AD3-CA5C8844E065}" sibTransId="{5FC4E5B3-56B2-EB4F-AE80-EAD8D1BBC5ED}"/>
    <dgm:cxn modelId="{776FB329-4862-A043-8C23-9C080BF0B3CD}" type="presOf" srcId="{8CD1B853-1B33-124D-83D0-CD764938EE6E}" destId="{F8ED6D35-DE5A-CB49-952B-2384E21BC3E0}" srcOrd="0" destOrd="0" presId="urn:microsoft.com/office/officeart/2005/8/layout/pList2"/>
    <dgm:cxn modelId="{B5CF9A2E-D2A1-1C42-AE04-687322D6E630}" srcId="{8CD1B853-1B33-124D-83D0-CD764938EE6E}" destId="{8ECC5238-2FE5-9942-9398-502D8C5118DE}" srcOrd="1" destOrd="0" parTransId="{62BFA802-63F7-EC4F-8EB9-7891459C7FC7}" sibTransId="{81F7611A-184B-3640-88E7-F58AF3B541E8}"/>
    <dgm:cxn modelId="{33190534-AD71-0B40-8FF2-9A46E003640B}" type="presOf" srcId="{5FC4E5B3-56B2-EB4F-AE80-EAD8D1BBC5ED}" destId="{077BF075-4F69-024D-9F2C-47888B0E5429}" srcOrd="0" destOrd="0" presId="urn:microsoft.com/office/officeart/2005/8/layout/pList2"/>
    <dgm:cxn modelId="{2C16CA63-E4A2-1E4E-91A7-F796D713CF63}" type="presOf" srcId="{81F7611A-184B-3640-88E7-F58AF3B541E8}" destId="{F97E0D53-7A30-5140-8005-BBEB84491051}" srcOrd="0" destOrd="0" presId="urn:microsoft.com/office/officeart/2005/8/layout/pList2"/>
    <dgm:cxn modelId="{287EFFE3-CCB8-2541-9664-1E570D183A82}" type="presOf" srcId="{8A7D44A4-7326-924B-A2D2-16F1A5B20951}" destId="{BC2D192D-2D67-D14C-8D57-E066F73B4BC1}" srcOrd="0" destOrd="0" presId="urn:microsoft.com/office/officeart/2005/8/layout/pList2"/>
    <dgm:cxn modelId="{48A462EC-E4B8-6C4D-96F3-89E1933FDF42}" srcId="{8CD1B853-1B33-124D-83D0-CD764938EE6E}" destId="{8A7D44A4-7326-924B-A2D2-16F1A5B20951}" srcOrd="2" destOrd="0" parTransId="{746BC073-048D-7F4E-B6B9-544DD445A3E6}" sibTransId="{0A66105B-19D2-A74A-B537-44A5CB1C0A24}"/>
    <dgm:cxn modelId="{55491247-BE37-BF40-B299-834A2AB1BAF8}" type="presParOf" srcId="{F8ED6D35-DE5A-CB49-952B-2384E21BC3E0}" destId="{79E6742A-6DAE-1A43-A5DB-A46955489EC3}" srcOrd="0" destOrd="0" presId="urn:microsoft.com/office/officeart/2005/8/layout/pList2"/>
    <dgm:cxn modelId="{B80B4156-3913-DF4A-9839-0618A7F582C8}" type="presParOf" srcId="{F8ED6D35-DE5A-CB49-952B-2384E21BC3E0}" destId="{4C37ADB7-827B-5E45-A3DF-7DDF72B3AFB3}" srcOrd="1" destOrd="0" presId="urn:microsoft.com/office/officeart/2005/8/layout/pList2"/>
    <dgm:cxn modelId="{BB6B4E10-86D4-7C47-AA51-2944B334E715}" type="presParOf" srcId="{4C37ADB7-827B-5E45-A3DF-7DDF72B3AFB3}" destId="{6B5CFF6A-709B-9942-8F03-0597E46B8D7E}" srcOrd="0" destOrd="0" presId="urn:microsoft.com/office/officeart/2005/8/layout/pList2"/>
    <dgm:cxn modelId="{F7664504-7945-1542-AE25-A8E5103F6DB2}" type="presParOf" srcId="{6B5CFF6A-709B-9942-8F03-0597E46B8D7E}" destId="{6867ACBA-8912-094D-819C-DEE6DAEB995F}" srcOrd="0" destOrd="0" presId="urn:microsoft.com/office/officeart/2005/8/layout/pList2"/>
    <dgm:cxn modelId="{905448DD-CC2A-1344-A940-7FABD05BF256}" type="presParOf" srcId="{6B5CFF6A-709B-9942-8F03-0597E46B8D7E}" destId="{ABB01EAF-F6EA-1841-B59C-4B7585A3EB4A}" srcOrd="1" destOrd="0" presId="urn:microsoft.com/office/officeart/2005/8/layout/pList2"/>
    <dgm:cxn modelId="{F4B43FB6-C136-2046-9F34-A62933EC0BC8}" type="presParOf" srcId="{6B5CFF6A-709B-9942-8F03-0597E46B8D7E}" destId="{B84CE7B7-409D-7845-A049-7008C43BCEDF}" srcOrd="2" destOrd="0" presId="urn:microsoft.com/office/officeart/2005/8/layout/pList2"/>
    <dgm:cxn modelId="{502D9C50-5C29-374F-947D-F402B230BF75}" type="presParOf" srcId="{4C37ADB7-827B-5E45-A3DF-7DDF72B3AFB3}" destId="{077BF075-4F69-024D-9F2C-47888B0E5429}" srcOrd="1" destOrd="0" presId="urn:microsoft.com/office/officeart/2005/8/layout/pList2"/>
    <dgm:cxn modelId="{DCCC0CCC-888F-D941-9BB7-6B5F8B896872}" type="presParOf" srcId="{4C37ADB7-827B-5E45-A3DF-7DDF72B3AFB3}" destId="{38D77F97-83E3-DC4B-B961-7091BB3D8B06}" srcOrd="2" destOrd="0" presId="urn:microsoft.com/office/officeart/2005/8/layout/pList2"/>
    <dgm:cxn modelId="{77FE3C4C-A740-E84A-87B4-6D0C97CA8FC8}" type="presParOf" srcId="{38D77F97-83E3-DC4B-B961-7091BB3D8B06}" destId="{37C87FBF-528B-ED4E-8AA0-82BB5862DAD2}" srcOrd="0" destOrd="0" presId="urn:microsoft.com/office/officeart/2005/8/layout/pList2"/>
    <dgm:cxn modelId="{7BAB07D8-12BA-E545-8E21-5DDAB43E81EA}" type="presParOf" srcId="{38D77F97-83E3-DC4B-B961-7091BB3D8B06}" destId="{BD4D8AD9-0FC6-1B48-A8BB-C5E8D62A46CB}" srcOrd="1" destOrd="0" presId="urn:microsoft.com/office/officeart/2005/8/layout/pList2"/>
    <dgm:cxn modelId="{EBADB617-BC7F-B447-B300-71A7CEE3FEC4}" type="presParOf" srcId="{38D77F97-83E3-DC4B-B961-7091BB3D8B06}" destId="{E5F5F01C-E57D-1946-B25B-3EDAAE7DB193}" srcOrd="2" destOrd="0" presId="urn:microsoft.com/office/officeart/2005/8/layout/pList2"/>
    <dgm:cxn modelId="{119F82DA-0A6D-FF4F-9E78-59FD43DDA558}" type="presParOf" srcId="{4C37ADB7-827B-5E45-A3DF-7DDF72B3AFB3}" destId="{F97E0D53-7A30-5140-8005-BBEB84491051}" srcOrd="3" destOrd="0" presId="urn:microsoft.com/office/officeart/2005/8/layout/pList2"/>
    <dgm:cxn modelId="{D96ECC2E-4E09-B340-B20D-842AAC3005E5}" type="presParOf" srcId="{4C37ADB7-827B-5E45-A3DF-7DDF72B3AFB3}" destId="{17933521-F42B-E74E-8761-A58F279CD723}" srcOrd="4" destOrd="0" presId="urn:microsoft.com/office/officeart/2005/8/layout/pList2"/>
    <dgm:cxn modelId="{ACB15A45-9F12-1542-BCBF-37B774D580AA}" type="presParOf" srcId="{17933521-F42B-E74E-8761-A58F279CD723}" destId="{BC2D192D-2D67-D14C-8D57-E066F73B4BC1}" srcOrd="0" destOrd="0" presId="urn:microsoft.com/office/officeart/2005/8/layout/pList2"/>
    <dgm:cxn modelId="{59DB0B9D-A98B-9D41-A8CA-6FBB2C5E288B}" type="presParOf" srcId="{17933521-F42B-E74E-8761-A58F279CD723}" destId="{C791E72E-DA89-7E42-BD82-8DD3083A9482}" srcOrd="1" destOrd="0" presId="urn:microsoft.com/office/officeart/2005/8/layout/pList2"/>
    <dgm:cxn modelId="{07799B4C-7F83-6C42-8BF9-FC49BF061F20}" type="presParOf" srcId="{17933521-F42B-E74E-8761-A58F279CD723}" destId="{C6D1CC0A-A014-6349-80BB-4B29BBCCA4E0}"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6742A-6DAE-1A43-A5DB-A46955489EC3}">
      <dsp:nvSpPr>
        <dsp:cNvPr id="0" name=""/>
        <dsp:cNvSpPr/>
      </dsp:nvSpPr>
      <dsp:spPr>
        <a:xfrm>
          <a:off x="0" y="0"/>
          <a:ext cx="8382000" cy="233172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4CE7B7-409D-7845-A049-7008C43BCEDF}">
      <dsp:nvSpPr>
        <dsp:cNvPr id="0" name=""/>
        <dsp:cNvSpPr/>
      </dsp:nvSpPr>
      <dsp:spPr>
        <a:xfrm>
          <a:off x="251459" y="319856"/>
          <a:ext cx="2462212" cy="169200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67ACBA-8912-094D-819C-DEE6DAEB995F}">
      <dsp:nvSpPr>
        <dsp:cNvPr id="0" name=""/>
        <dsp:cNvSpPr/>
      </dsp:nvSpPr>
      <dsp:spPr>
        <a:xfrm rot="10800000">
          <a:off x="251459" y="2331720"/>
          <a:ext cx="2462212" cy="284988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GB" sz="2500" kern="1200" dirty="0">
              <a:solidFill>
                <a:schemeClr val="tx1"/>
              </a:solidFill>
            </a:rPr>
            <a:t>Computing </a:t>
          </a:r>
        </a:p>
        <a:p>
          <a:pPr marL="0" lvl="0" indent="0" algn="ctr" defTabSz="1111250">
            <a:lnSpc>
              <a:spcPct val="90000"/>
            </a:lnSpc>
            <a:spcBef>
              <a:spcPct val="0"/>
            </a:spcBef>
            <a:spcAft>
              <a:spcPct val="35000"/>
            </a:spcAft>
            <a:buNone/>
          </a:pPr>
          <a:r>
            <a:rPr lang="en-GB" sz="2500" kern="1200" dirty="0">
              <a:solidFill>
                <a:schemeClr val="tx1"/>
              </a:solidFill>
            </a:rPr>
            <a:t>Infrastructure</a:t>
          </a:r>
        </a:p>
        <a:p>
          <a:pPr marL="0" lvl="0" indent="0" algn="ctr" defTabSz="1111250">
            <a:lnSpc>
              <a:spcPct val="90000"/>
            </a:lnSpc>
            <a:spcBef>
              <a:spcPct val="0"/>
            </a:spcBef>
            <a:spcAft>
              <a:spcPct val="35000"/>
            </a:spcAft>
            <a:buNone/>
          </a:pPr>
          <a:r>
            <a:rPr lang="en-GB" sz="2500" kern="1200" dirty="0">
              <a:solidFill>
                <a:schemeClr val="tx1"/>
              </a:solidFill>
            </a:rPr>
            <a:t>- </a:t>
          </a:r>
          <a:r>
            <a:rPr lang="en-GB" sz="1600" kern="1200" dirty="0">
              <a:solidFill>
                <a:srgbClr val="000000"/>
              </a:solidFill>
              <a:latin typeface="Arial"/>
              <a:ea typeface="+mn-ea"/>
              <a:cs typeface="+mn-cs"/>
            </a:rPr>
            <a:t>Processing resources</a:t>
          </a:r>
        </a:p>
        <a:p>
          <a:pPr marL="0" lvl="0" indent="0" algn="ctr" defTabSz="1111250">
            <a:lnSpc>
              <a:spcPct val="90000"/>
            </a:lnSpc>
            <a:spcBef>
              <a:spcPct val="0"/>
            </a:spcBef>
            <a:spcAft>
              <a:spcPct val="35000"/>
            </a:spcAft>
            <a:buNone/>
          </a:pPr>
          <a:r>
            <a:rPr lang="en-GB" sz="1600" kern="1200" dirty="0">
              <a:solidFill>
                <a:srgbClr val="000000"/>
              </a:solidFill>
              <a:latin typeface="Arial"/>
              <a:ea typeface="+mn-ea"/>
              <a:cs typeface="+mn-cs"/>
            </a:rPr>
            <a:t>- Memory resources</a:t>
          </a:r>
        </a:p>
      </dsp:txBody>
      <dsp:txXfrm rot="10800000">
        <a:off x="327181" y="2331720"/>
        <a:ext cx="2310768" cy="2774158"/>
      </dsp:txXfrm>
    </dsp:sp>
    <dsp:sp modelId="{E5F5F01C-E57D-1946-B25B-3EDAAE7DB193}">
      <dsp:nvSpPr>
        <dsp:cNvPr id="0" name=""/>
        <dsp:cNvSpPr/>
      </dsp:nvSpPr>
      <dsp:spPr>
        <a:xfrm>
          <a:off x="2959893" y="310896"/>
          <a:ext cx="2462212" cy="170992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C87FBF-528B-ED4E-8AA0-82BB5862DAD2}">
      <dsp:nvSpPr>
        <dsp:cNvPr id="0" name=""/>
        <dsp:cNvSpPr/>
      </dsp:nvSpPr>
      <dsp:spPr>
        <a:xfrm rot="10800000">
          <a:off x="2959893" y="2331720"/>
          <a:ext cx="2462212" cy="284988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GB" sz="2500" kern="1200" dirty="0">
              <a:solidFill>
                <a:schemeClr val="tx1"/>
              </a:solidFill>
            </a:rPr>
            <a:t>Network </a:t>
          </a:r>
        </a:p>
        <a:p>
          <a:pPr marL="0" lvl="0" indent="0" algn="ctr" defTabSz="1111250">
            <a:lnSpc>
              <a:spcPct val="90000"/>
            </a:lnSpc>
            <a:spcBef>
              <a:spcPct val="0"/>
            </a:spcBef>
            <a:spcAft>
              <a:spcPct val="35000"/>
            </a:spcAft>
            <a:buNone/>
          </a:pPr>
          <a:r>
            <a:rPr lang="en-GB" sz="2500" kern="1200" dirty="0">
              <a:solidFill>
                <a:schemeClr val="tx1"/>
              </a:solidFill>
            </a:rPr>
            <a:t>Infrastructure</a:t>
          </a:r>
        </a:p>
        <a:p>
          <a:pPr marL="0" lvl="0" indent="0" algn="ctr" defTabSz="1111250">
            <a:lnSpc>
              <a:spcPct val="90000"/>
            </a:lnSpc>
            <a:spcBef>
              <a:spcPct val="0"/>
            </a:spcBef>
            <a:spcAft>
              <a:spcPct val="35000"/>
            </a:spcAft>
            <a:buNone/>
          </a:pPr>
          <a:r>
            <a:rPr lang="en-GB" sz="1600" kern="1200" dirty="0">
              <a:solidFill>
                <a:schemeClr val="tx1"/>
              </a:solidFill>
            </a:rPr>
            <a:t>- Connected servers (physical and virtualised)</a:t>
          </a:r>
        </a:p>
        <a:p>
          <a:pPr marL="0" lvl="0" indent="0" algn="ctr" defTabSz="1111250">
            <a:lnSpc>
              <a:spcPct val="90000"/>
            </a:lnSpc>
            <a:spcBef>
              <a:spcPct val="0"/>
            </a:spcBef>
            <a:spcAft>
              <a:spcPct val="35000"/>
            </a:spcAft>
            <a:buNone/>
          </a:pPr>
          <a:r>
            <a:rPr lang="en-GB" sz="1600" kern="1200" dirty="0">
              <a:solidFill>
                <a:schemeClr val="tx1"/>
              </a:solidFill>
            </a:rPr>
            <a:t>- Data centre services </a:t>
          </a:r>
        </a:p>
        <a:p>
          <a:pPr marL="0" lvl="0" indent="0" algn="ctr" defTabSz="1111250">
            <a:lnSpc>
              <a:spcPct val="90000"/>
            </a:lnSpc>
            <a:spcBef>
              <a:spcPct val="0"/>
            </a:spcBef>
            <a:spcAft>
              <a:spcPct val="35000"/>
            </a:spcAft>
            <a:buNone/>
          </a:pPr>
          <a:r>
            <a:rPr lang="en-GB" sz="1600" kern="1200" dirty="0">
              <a:solidFill>
                <a:schemeClr val="tx1"/>
              </a:solidFill>
            </a:rPr>
            <a:t>- External </a:t>
          </a:r>
          <a:r>
            <a:rPr lang="en-GB" sz="1600" kern="1200" dirty="0" err="1">
              <a:solidFill>
                <a:schemeClr val="tx1"/>
              </a:solidFill>
            </a:rPr>
            <a:t>conectivity</a:t>
          </a:r>
          <a:endParaRPr lang="en-GB" sz="1600" kern="1200" dirty="0">
            <a:solidFill>
              <a:schemeClr val="tx1"/>
            </a:solidFill>
          </a:endParaRPr>
        </a:p>
        <a:p>
          <a:pPr marL="0" lvl="0" indent="0" algn="ctr" defTabSz="1111250">
            <a:lnSpc>
              <a:spcPct val="90000"/>
            </a:lnSpc>
            <a:spcBef>
              <a:spcPct val="0"/>
            </a:spcBef>
            <a:spcAft>
              <a:spcPct val="35000"/>
            </a:spcAft>
            <a:buNone/>
          </a:pPr>
          <a:endParaRPr lang="en-GB" sz="1600" kern="1200" dirty="0">
            <a:solidFill>
              <a:schemeClr val="tx1"/>
            </a:solidFill>
          </a:endParaRPr>
        </a:p>
      </dsp:txBody>
      <dsp:txXfrm rot="10800000">
        <a:off x="3035615" y="2331720"/>
        <a:ext cx="2310768" cy="2774158"/>
      </dsp:txXfrm>
    </dsp:sp>
    <dsp:sp modelId="{C6D1CC0A-A014-6349-80BB-4B29BBCCA4E0}">
      <dsp:nvSpPr>
        <dsp:cNvPr id="0" name=""/>
        <dsp:cNvSpPr/>
      </dsp:nvSpPr>
      <dsp:spPr>
        <a:xfrm>
          <a:off x="5668327" y="310896"/>
          <a:ext cx="2462212" cy="170992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2000" b="-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2D192D-2D67-D14C-8D57-E066F73B4BC1}">
      <dsp:nvSpPr>
        <dsp:cNvPr id="0" name=""/>
        <dsp:cNvSpPr/>
      </dsp:nvSpPr>
      <dsp:spPr>
        <a:xfrm rot="10800000">
          <a:off x="5668327" y="2331720"/>
          <a:ext cx="2462212" cy="284988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GB" sz="2500" kern="1200" dirty="0">
              <a:solidFill>
                <a:schemeClr val="tx1"/>
              </a:solidFill>
            </a:rPr>
            <a:t>Storage </a:t>
          </a:r>
        </a:p>
        <a:p>
          <a:pPr marL="0" lvl="0" indent="0" algn="ctr" defTabSz="1111250">
            <a:lnSpc>
              <a:spcPct val="90000"/>
            </a:lnSpc>
            <a:spcBef>
              <a:spcPct val="0"/>
            </a:spcBef>
            <a:spcAft>
              <a:spcPct val="35000"/>
            </a:spcAft>
            <a:buNone/>
          </a:pPr>
          <a:r>
            <a:rPr lang="en-GB" sz="2500" kern="1200" dirty="0">
              <a:solidFill>
                <a:schemeClr val="tx1"/>
              </a:solidFill>
            </a:rPr>
            <a:t>Infrastructure</a:t>
          </a:r>
        </a:p>
        <a:p>
          <a:pPr marL="0" lvl="0" indent="0" algn="ctr" defTabSz="1111250">
            <a:lnSpc>
              <a:spcPct val="90000"/>
            </a:lnSpc>
            <a:spcBef>
              <a:spcPct val="0"/>
            </a:spcBef>
            <a:spcAft>
              <a:spcPct val="35000"/>
            </a:spcAft>
            <a:buNone/>
          </a:pPr>
          <a:r>
            <a:rPr lang="en-GB" sz="1600" kern="1200" dirty="0">
              <a:solidFill>
                <a:srgbClr val="000000"/>
              </a:solidFill>
              <a:latin typeface="Arial"/>
              <a:ea typeface="+mn-ea"/>
              <a:cs typeface="+mn-cs"/>
            </a:rPr>
            <a:t>- Storage systems used for data storage</a:t>
          </a:r>
        </a:p>
      </dsp:txBody>
      <dsp:txXfrm rot="10800000">
        <a:off x="5744049" y="2331720"/>
        <a:ext cx="2310768" cy="2774158"/>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smtClean="0">
                <a:latin typeface="Arial" charset="0"/>
                <a:ea typeface="ＭＳ Ｐゴシック" charset="-128"/>
              </a:defRPr>
            </a:lvl1pPr>
          </a:lstStyle>
          <a:p>
            <a:pPr>
              <a:defRPr/>
            </a:pPr>
            <a:endParaRPr lang="en-US"/>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smtClean="0">
                <a:latin typeface="Arial" charset="0"/>
                <a:ea typeface="ＭＳ Ｐゴシック" charset="-128"/>
              </a:defRPr>
            </a:lvl1pPr>
          </a:lstStyle>
          <a:p>
            <a:pPr>
              <a:defRPr/>
            </a:pPr>
            <a:fld id="{09C3A287-B40C-47BE-9C64-667056CAE7F6}" type="datetimeFigureOut">
              <a:rPr lang="en-US"/>
              <a:pPr>
                <a:defRPr/>
              </a:pPr>
              <a:t>9/25/23</a:t>
            </a:fld>
            <a:endParaRPr lang="en-US"/>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smtClean="0">
                <a:latin typeface="Arial" charset="0"/>
                <a:ea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smtClean="0">
                <a:latin typeface="Arial" charset="0"/>
                <a:ea typeface="ＭＳ Ｐゴシック" charset="-128"/>
              </a:defRPr>
            </a:lvl1pPr>
          </a:lstStyle>
          <a:p>
            <a:pPr>
              <a:defRPr/>
            </a:pPr>
            <a:fld id="{64968E5A-BBF0-4F88-8059-D961AEB27561}"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ea typeface="+mn-ea"/>
                <a:cs typeface="Arial" charset="0"/>
              </a:defRPr>
            </a:lvl1pPr>
          </a:lstStyle>
          <a:p>
            <a:pPr>
              <a:defRPr/>
            </a:pPr>
            <a:endParaRPr lang="ro-RO"/>
          </a:p>
        </p:txBody>
      </p:sp>
      <p:sp>
        <p:nvSpPr>
          <p:cNvPr id="5529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ea typeface="+mn-ea"/>
                <a:cs typeface="Arial" charset="0"/>
              </a:defRPr>
            </a:lvl1pPr>
          </a:lstStyle>
          <a:p>
            <a:pPr>
              <a:defRPr/>
            </a:pPr>
            <a:endParaRPr lang="ro-RO"/>
          </a:p>
        </p:txBody>
      </p:sp>
      <p:sp>
        <p:nvSpPr>
          <p:cNvPr id="16388"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530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ea typeface="+mn-ea"/>
                <a:cs typeface="Arial" charset="0"/>
              </a:defRPr>
            </a:lvl1pPr>
          </a:lstStyle>
          <a:p>
            <a:pPr>
              <a:defRPr/>
            </a:pPr>
            <a:endParaRPr lang="ro-RO"/>
          </a:p>
        </p:txBody>
      </p:sp>
      <p:sp>
        <p:nvSpPr>
          <p:cNvPr id="5530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ea typeface="ＭＳ Ｐゴシック" charset="-128"/>
              </a:defRPr>
            </a:lvl1pPr>
          </a:lstStyle>
          <a:p>
            <a:pPr>
              <a:defRPr/>
            </a:pPr>
            <a:fld id="{9580EC25-8FA8-4C3E-8CFA-DF7449E4596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o-RO" altLang="ro-RO">
              <a:latin typeface="Arial" panose="020B0604020202020204" pitchFamily="34" charset="0"/>
              <a:ea typeface="ＭＳ Ｐゴシック" panose="020B0600070205080204" pitchFamily="34" charset="-128"/>
              <a:cs typeface="Arial" panose="020B0604020202020204" pitchFamily="34" charset="0"/>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4DFFFD4-4657-4F62-B33C-4676C8FAD3F6}" type="slidenum">
              <a:rPr lang="en-US" altLang="en-US" smtClean="0"/>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pPr>
              <a:defRPr/>
            </a:pPr>
            <a:fld id="{9580EC25-8FA8-4C3E-8CFA-DF7449E45961}" type="slidenum">
              <a:rPr lang="en-US" altLang="en-US" smtClean="0"/>
              <a:pPr>
                <a:defRPr/>
              </a:pPr>
              <a:t>33</a:t>
            </a:fld>
            <a:endParaRPr lang="en-US" altLang="en-US"/>
          </a:p>
        </p:txBody>
      </p:sp>
    </p:spTree>
    <p:extLst>
      <p:ext uri="{BB962C8B-B14F-4D97-AF65-F5344CB8AC3E}">
        <p14:creationId xmlns:p14="http://schemas.microsoft.com/office/powerpoint/2010/main" val="1485208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655320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endParaRPr lang="ro-RO" altLang="en-US" sz="1800"/>
          </a:p>
        </p:txBody>
      </p:sp>
      <p:sp>
        <p:nvSpPr>
          <p:cNvPr id="5" name="Rectangle 6"/>
          <p:cNvSpPr>
            <a:spLocks noChangeArrowheads="1"/>
          </p:cNvSpPr>
          <p:nvPr userDrawn="1"/>
        </p:nvSpPr>
        <p:spPr bwMode="auto">
          <a:xfrm>
            <a:off x="0" y="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r>
              <a:rPr lang="en-US" altLang="en-US" sz="1000" b="1" dirty="0">
                <a:solidFill>
                  <a:schemeClr val="bg1"/>
                </a:solidFill>
              </a:rPr>
              <a:t>University </a:t>
            </a:r>
            <a:r>
              <a:rPr lang="en-US" altLang="en-US" sz="1000" b="1" i="1" dirty="0">
                <a:solidFill>
                  <a:schemeClr val="bg1"/>
                </a:solidFill>
              </a:rPr>
              <a:t>Politehnica</a:t>
            </a:r>
            <a:r>
              <a:rPr lang="en-US" altLang="en-US" sz="1000" b="1" dirty="0">
                <a:solidFill>
                  <a:schemeClr val="bg1"/>
                </a:solidFill>
              </a:rPr>
              <a:t> of Bucharest – Computer Science Department</a:t>
            </a:r>
          </a:p>
        </p:txBody>
      </p:sp>
      <p:pic>
        <p:nvPicPr>
          <p:cNvPr id="6"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275638" y="76200"/>
            <a:ext cx="792162"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userDrawn="1"/>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endParaRPr lang="ro-RO" altLang="en-US" sz="1800"/>
          </a:p>
        </p:txBody>
      </p:sp>
      <p:pic>
        <p:nvPicPr>
          <p:cNvPr id="8" name="Picture 1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6200" y="106363"/>
            <a:ext cx="11747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10" name="Footer Placeholder 9"/>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11" name="Rectangle 9"/>
          <p:cNvSpPr>
            <a:spLocks noGrp="1" noChangeArrowheads="1"/>
          </p:cNvSpPr>
          <p:nvPr>
            <p:ph type="sldNum" sz="quarter" idx="12"/>
          </p:nvPr>
        </p:nvSpPr>
        <p:spPr/>
        <p:txBody>
          <a:bodyPr/>
          <a:lstStyle>
            <a:lvl1pPr>
              <a:defRPr smtClean="0"/>
            </a:lvl1pPr>
          </a:lstStyle>
          <a:p>
            <a:pPr>
              <a:defRPr/>
            </a:pPr>
            <a:fld id="{FE81D864-240C-42B7-9F52-537BB2757E41}" type="slidenum">
              <a:rPr lang="ro-RO" altLang="en-US"/>
              <a:pPr>
                <a:defRPr/>
              </a:pPr>
              <a:t>‹#›</a:t>
            </a:fld>
            <a:endParaRPr lang="ro-RO" altLang="en-US" dirty="0"/>
          </a:p>
        </p:txBody>
      </p:sp>
    </p:spTree>
    <p:extLst>
      <p:ext uri="{BB962C8B-B14F-4D97-AF65-F5344CB8AC3E}">
        <p14:creationId xmlns:p14="http://schemas.microsoft.com/office/powerpoint/2010/main" val="1987189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D3B89F3F-2CB5-49F8-A3C1-B370049B18B6}" type="slidenum">
              <a:rPr lang="ro-RO" altLang="en-US"/>
              <a:pPr>
                <a:defRPr/>
              </a:pPr>
              <a:t>‹#›</a:t>
            </a:fld>
            <a:endParaRPr lang="ro-RO" altLang="en-US"/>
          </a:p>
        </p:txBody>
      </p:sp>
    </p:spTree>
    <p:extLst>
      <p:ext uri="{BB962C8B-B14F-4D97-AF65-F5344CB8AC3E}">
        <p14:creationId xmlns:p14="http://schemas.microsoft.com/office/powerpoint/2010/main" val="237532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57200"/>
            <a:ext cx="2095500" cy="5943600"/>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381000" y="457200"/>
            <a:ext cx="61341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AF719B98-C335-43F9-8ED3-3586CBADE1D3}" type="slidenum">
              <a:rPr lang="ro-RO" altLang="en-US"/>
              <a:pPr>
                <a:defRPr/>
              </a:pPr>
              <a:t>‹#›</a:t>
            </a:fld>
            <a:endParaRPr lang="ro-RO" altLang="en-US"/>
          </a:p>
        </p:txBody>
      </p:sp>
    </p:spTree>
    <p:extLst>
      <p:ext uri="{BB962C8B-B14F-4D97-AF65-F5344CB8AC3E}">
        <p14:creationId xmlns:p14="http://schemas.microsoft.com/office/powerpoint/2010/main" val="1318581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487363"/>
          </a:xfrm>
        </p:spPr>
        <p:txBody>
          <a:bodyPr/>
          <a:lstStyle/>
          <a:p>
            <a:r>
              <a:rPr lang="en-US"/>
              <a:t>Click to edit Master title style</a:t>
            </a:r>
            <a:endParaRPr lang="ro-RO"/>
          </a:p>
        </p:txBody>
      </p:sp>
      <p:sp>
        <p:nvSpPr>
          <p:cNvPr id="3" name="Table Placeholder 2"/>
          <p:cNvSpPr>
            <a:spLocks noGrp="1"/>
          </p:cNvSpPr>
          <p:nvPr>
            <p:ph type="tbl" idx="1"/>
          </p:nvPr>
        </p:nvSpPr>
        <p:spPr>
          <a:xfrm>
            <a:off x="381000" y="1219200"/>
            <a:ext cx="8382000" cy="5181600"/>
          </a:xfrm>
        </p:spPr>
        <p:txBody>
          <a:bodyPr/>
          <a:lstStyle/>
          <a:p>
            <a:pPr lvl="0"/>
            <a:endParaRPr lang="ro-RO" noProof="0"/>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1733A9DB-F11D-4CA3-9AAF-8F1B692F7F18}" type="slidenum">
              <a:rPr lang="ro-RO" altLang="en-US"/>
              <a:pPr>
                <a:defRPr/>
              </a:pPr>
              <a:t>‹#›</a:t>
            </a:fld>
            <a:endParaRPr lang="ro-RO" altLang="en-US"/>
          </a:p>
        </p:txBody>
      </p:sp>
    </p:spTree>
    <p:extLst>
      <p:ext uri="{BB962C8B-B14F-4D97-AF65-F5344CB8AC3E}">
        <p14:creationId xmlns:p14="http://schemas.microsoft.com/office/powerpoint/2010/main" val="3937573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487363"/>
          </a:xfrm>
        </p:spPr>
        <p:txBody>
          <a:bodyPr/>
          <a:lstStyle/>
          <a:p>
            <a:r>
              <a:rPr lang="en-US"/>
              <a:t>Click to edit Master title style</a:t>
            </a:r>
            <a:endParaRPr lang="ro-RO"/>
          </a:p>
        </p:txBody>
      </p:sp>
      <p:sp>
        <p:nvSpPr>
          <p:cNvPr id="3" name="Text Placeholder 2"/>
          <p:cNvSpPr>
            <a:spLocks noGrp="1"/>
          </p:cNvSpPr>
          <p:nvPr>
            <p:ph type="body" sz="half" idx="1"/>
          </p:nvPr>
        </p:nvSpPr>
        <p:spPr>
          <a:xfrm>
            <a:off x="381000" y="12192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4648200" y="12192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77F80060-B20F-42F1-809C-1C47407FE06E}" type="slidenum">
              <a:rPr lang="ro-RO" altLang="en-US"/>
              <a:pPr>
                <a:defRPr/>
              </a:pPr>
              <a:t>‹#›</a:t>
            </a:fld>
            <a:endParaRPr lang="ro-RO" altLang="en-US"/>
          </a:p>
        </p:txBody>
      </p:sp>
    </p:spTree>
    <p:extLst>
      <p:ext uri="{BB962C8B-B14F-4D97-AF65-F5344CB8AC3E}">
        <p14:creationId xmlns:p14="http://schemas.microsoft.com/office/powerpoint/2010/main" val="1687250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487363"/>
          </a:xfrm>
        </p:spPr>
        <p:txBody>
          <a:bodyPr/>
          <a:lstStyle/>
          <a:p>
            <a:r>
              <a:rPr lang="en-US"/>
              <a:t>Click to edit Master title style</a:t>
            </a:r>
            <a:endParaRPr lang="ro-RO"/>
          </a:p>
        </p:txBody>
      </p:sp>
      <p:sp>
        <p:nvSpPr>
          <p:cNvPr id="3" name="Content Placeholder 2"/>
          <p:cNvSpPr>
            <a:spLocks noGrp="1"/>
          </p:cNvSpPr>
          <p:nvPr>
            <p:ph sz="half" idx="1"/>
          </p:nvPr>
        </p:nvSpPr>
        <p:spPr>
          <a:xfrm>
            <a:off x="381000" y="1219200"/>
            <a:ext cx="83820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381000" y="3886200"/>
            <a:ext cx="83820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F4EFCC13-BEBA-4667-82C2-A33AB081A0CC}" type="slidenum">
              <a:rPr lang="ro-RO" altLang="en-US"/>
              <a:pPr>
                <a:defRPr/>
              </a:pPr>
              <a:t>‹#›</a:t>
            </a:fld>
            <a:endParaRPr lang="ro-RO" altLang="en-US"/>
          </a:p>
        </p:txBody>
      </p:sp>
    </p:spTree>
    <p:extLst>
      <p:ext uri="{BB962C8B-B14F-4D97-AF65-F5344CB8AC3E}">
        <p14:creationId xmlns:p14="http://schemas.microsoft.com/office/powerpoint/2010/main" val="3635065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88B97DED-8DB5-4EC6-A031-597F56F5B475}" type="slidenum">
              <a:rPr lang="ro-RO" altLang="en-US"/>
              <a:pPr>
                <a:defRPr/>
              </a:pPr>
              <a:t>‹#›</a:t>
            </a:fld>
            <a:endParaRPr lang="ro-RO" altLang="en-US"/>
          </a:p>
        </p:txBody>
      </p:sp>
    </p:spTree>
    <p:extLst>
      <p:ext uri="{BB962C8B-B14F-4D97-AF65-F5344CB8AC3E}">
        <p14:creationId xmlns:p14="http://schemas.microsoft.com/office/powerpoint/2010/main" val="34543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2544DAA0-6D26-49AD-BCA9-9D24400E3780}" type="slidenum">
              <a:rPr lang="ro-RO" altLang="en-US"/>
              <a:pPr>
                <a:defRPr/>
              </a:pPr>
              <a:t>‹#›</a:t>
            </a:fld>
            <a:endParaRPr lang="ro-RO" altLang="en-US"/>
          </a:p>
        </p:txBody>
      </p:sp>
    </p:spTree>
    <p:extLst>
      <p:ext uri="{BB962C8B-B14F-4D97-AF65-F5344CB8AC3E}">
        <p14:creationId xmlns:p14="http://schemas.microsoft.com/office/powerpoint/2010/main" val="3510999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381000" y="12192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4648200" y="12192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047C7599-DC6C-4EC7-8927-ED22E04B9AF5}" type="slidenum">
              <a:rPr lang="ro-RO" altLang="en-US"/>
              <a:pPr>
                <a:defRPr/>
              </a:pPr>
              <a:t>‹#›</a:t>
            </a:fld>
            <a:endParaRPr lang="ro-RO" altLang="en-US"/>
          </a:p>
        </p:txBody>
      </p:sp>
    </p:spTree>
    <p:extLst>
      <p:ext uri="{BB962C8B-B14F-4D97-AF65-F5344CB8AC3E}">
        <p14:creationId xmlns:p14="http://schemas.microsoft.com/office/powerpoint/2010/main" val="377478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8"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9" name="Rectangle 9"/>
          <p:cNvSpPr>
            <a:spLocks noGrp="1" noChangeArrowheads="1"/>
          </p:cNvSpPr>
          <p:nvPr>
            <p:ph type="sldNum" sz="quarter" idx="12"/>
          </p:nvPr>
        </p:nvSpPr>
        <p:spPr/>
        <p:txBody>
          <a:bodyPr/>
          <a:lstStyle>
            <a:lvl1pPr>
              <a:defRPr/>
            </a:lvl1pPr>
          </a:lstStyle>
          <a:p>
            <a:pPr>
              <a:defRPr/>
            </a:pPr>
            <a:fld id="{49F49EB4-36E6-4814-98C1-F0D5BDDC8B61}" type="slidenum">
              <a:rPr lang="ro-RO" altLang="en-US"/>
              <a:pPr>
                <a:defRPr/>
              </a:pPr>
              <a:t>‹#›</a:t>
            </a:fld>
            <a:endParaRPr lang="ro-RO" altLang="en-US"/>
          </a:p>
        </p:txBody>
      </p:sp>
    </p:spTree>
    <p:extLst>
      <p:ext uri="{BB962C8B-B14F-4D97-AF65-F5344CB8AC3E}">
        <p14:creationId xmlns:p14="http://schemas.microsoft.com/office/powerpoint/2010/main" val="2532425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4"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5" name="Rectangle 9"/>
          <p:cNvSpPr>
            <a:spLocks noGrp="1" noChangeArrowheads="1"/>
          </p:cNvSpPr>
          <p:nvPr>
            <p:ph type="sldNum" sz="quarter" idx="12"/>
          </p:nvPr>
        </p:nvSpPr>
        <p:spPr/>
        <p:txBody>
          <a:bodyPr/>
          <a:lstStyle>
            <a:lvl1pPr>
              <a:defRPr/>
            </a:lvl1pPr>
          </a:lstStyle>
          <a:p>
            <a:pPr>
              <a:defRPr/>
            </a:pPr>
            <a:fld id="{9183891C-DAEC-4A35-B2E2-D8FBF62AF781}" type="slidenum">
              <a:rPr lang="ro-RO" altLang="en-US"/>
              <a:pPr>
                <a:defRPr/>
              </a:pPr>
              <a:t>‹#›</a:t>
            </a:fld>
            <a:endParaRPr lang="ro-RO" altLang="en-US"/>
          </a:p>
        </p:txBody>
      </p:sp>
    </p:spTree>
    <p:extLst>
      <p:ext uri="{BB962C8B-B14F-4D97-AF65-F5344CB8AC3E}">
        <p14:creationId xmlns:p14="http://schemas.microsoft.com/office/powerpoint/2010/main" val="67844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3"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4" name="Rectangle 9"/>
          <p:cNvSpPr>
            <a:spLocks noGrp="1" noChangeArrowheads="1"/>
          </p:cNvSpPr>
          <p:nvPr>
            <p:ph type="sldNum" sz="quarter" idx="12"/>
          </p:nvPr>
        </p:nvSpPr>
        <p:spPr/>
        <p:txBody>
          <a:bodyPr/>
          <a:lstStyle>
            <a:lvl1pPr>
              <a:defRPr/>
            </a:lvl1pPr>
          </a:lstStyle>
          <a:p>
            <a:pPr>
              <a:defRPr/>
            </a:pPr>
            <a:fld id="{505AE8FE-A95F-4479-A929-3896EBE5745C}" type="slidenum">
              <a:rPr lang="ro-RO" altLang="en-US"/>
              <a:pPr>
                <a:defRPr/>
              </a:pPr>
              <a:t>‹#›</a:t>
            </a:fld>
            <a:endParaRPr lang="ro-RO" altLang="en-US"/>
          </a:p>
        </p:txBody>
      </p:sp>
    </p:spTree>
    <p:extLst>
      <p:ext uri="{BB962C8B-B14F-4D97-AF65-F5344CB8AC3E}">
        <p14:creationId xmlns:p14="http://schemas.microsoft.com/office/powerpoint/2010/main" val="3502902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634B3A41-0F09-4FFC-A392-B6EED638AE33}" type="slidenum">
              <a:rPr lang="ro-RO" altLang="en-US"/>
              <a:pPr>
                <a:defRPr/>
              </a:pPr>
              <a:t>‹#›</a:t>
            </a:fld>
            <a:endParaRPr lang="ro-RO" altLang="en-US"/>
          </a:p>
        </p:txBody>
      </p:sp>
    </p:spTree>
    <p:extLst>
      <p:ext uri="{BB962C8B-B14F-4D97-AF65-F5344CB8AC3E}">
        <p14:creationId xmlns:p14="http://schemas.microsoft.com/office/powerpoint/2010/main" val="4169859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36DC71A9-E196-4287-885C-73B42C0632D5}" type="slidenum">
              <a:rPr lang="ro-RO" altLang="en-US"/>
              <a:pPr>
                <a:defRPr/>
              </a:pPr>
              <a:t>‹#›</a:t>
            </a:fld>
            <a:endParaRPr lang="ro-RO" altLang="en-US"/>
          </a:p>
        </p:txBody>
      </p:sp>
    </p:spTree>
    <p:extLst>
      <p:ext uri="{BB962C8B-B14F-4D97-AF65-F5344CB8AC3E}">
        <p14:creationId xmlns:p14="http://schemas.microsoft.com/office/powerpoint/2010/main" val="1513495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0" y="655320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endParaRPr lang="ro-RO" altLang="en-US" sz="1800" dirty="0"/>
          </a:p>
        </p:txBody>
      </p:sp>
      <p:sp>
        <p:nvSpPr>
          <p:cNvPr id="1027" name="Rectangle 3"/>
          <p:cNvSpPr>
            <a:spLocks noGrp="1" noChangeArrowheads="1"/>
          </p:cNvSpPr>
          <p:nvPr>
            <p:ph type="body" idx="1"/>
          </p:nvPr>
        </p:nvSpPr>
        <p:spPr bwMode="auto">
          <a:xfrm>
            <a:off x="381000" y="1219200"/>
            <a:ext cx="8382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o-RO" altLang="en-US" dirty="0"/>
              <a:t>Click </a:t>
            </a:r>
            <a:r>
              <a:rPr lang="ro-RO" altLang="en-US" dirty="0" err="1"/>
              <a:t>to</a:t>
            </a:r>
            <a:r>
              <a:rPr lang="ro-RO" altLang="en-US" dirty="0"/>
              <a:t> </a:t>
            </a:r>
            <a:r>
              <a:rPr lang="ro-RO" altLang="en-US" dirty="0" err="1"/>
              <a:t>edit</a:t>
            </a:r>
            <a:r>
              <a:rPr lang="ro-RO" altLang="en-US" dirty="0"/>
              <a:t> Master text </a:t>
            </a:r>
            <a:r>
              <a:rPr lang="ro-RO" altLang="en-US" dirty="0" err="1"/>
              <a:t>styles</a:t>
            </a:r>
            <a:endParaRPr lang="ro-RO" altLang="en-US" dirty="0"/>
          </a:p>
          <a:p>
            <a:pPr lvl="1"/>
            <a:r>
              <a:rPr lang="ro-RO" altLang="en-US" dirty="0" err="1"/>
              <a:t>Second</a:t>
            </a:r>
            <a:r>
              <a:rPr lang="ro-RO" altLang="en-US" dirty="0"/>
              <a:t> </a:t>
            </a:r>
            <a:r>
              <a:rPr lang="ro-RO" altLang="en-US" dirty="0" err="1"/>
              <a:t>level</a:t>
            </a:r>
            <a:endParaRPr lang="ro-RO" altLang="en-US" dirty="0"/>
          </a:p>
          <a:p>
            <a:pPr lvl="2"/>
            <a:r>
              <a:rPr lang="ro-RO" altLang="en-US" dirty="0" err="1"/>
              <a:t>Third</a:t>
            </a:r>
            <a:r>
              <a:rPr lang="ro-RO" altLang="en-US" dirty="0"/>
              <a:t> </a:t>
            </a:r>
            <a:r>
              <a:rPr lang="ro-RO" altLang="en-US" dirty="0" err="1"/>
              <a:t>level</a:t>
            </a:r>
            <a:endParaRPr lang="ro-RO" altLang="en-US" dirty="0"/>
          </a:p>
          <a:p>
            <a:pPr lvl="3"/>
            <a:r>
              <a:rPr lang="ro-RO" altLang="en-US" dirty="0" err="1"/>
              <a:t>Fourth</a:t>
            </a:r>
            <a:r>
              <a:rPr lang="ro-RO" altLang="en-US" dirty="0"/>
              <a:t> </a:t>
            </a:r>
            <a:r>
              <a:rPr lang="ro-RO" altLang="en-US" dirty="0" err="1"/>
              <a:t>level</a:t>
            </a:r>
            <a:endParaRPr lang="ro-RO" altLang="en-US" dirty="0"/>
          </a:p>
          <a:p>
            <a:pPr lvl="4"/>
            <a:r>
              <a:rPr lang="ro-RO" altLang="en-US" dirty="0" err="1"/>
              <a:t>Fifth</a:t>
            </a:r>
            <a:r>
              <a:rPr lang="ro-RO" altLang="en-US" dirty="0"/>
              <a:t> </a:t>
            </a:r>
            <a:r>
              <a:rPr lang="ro-RO" altLang="en-US" dirty="0" err="1"/>
              <a:t>level</a:t>
            </a:r>
            <a:endParaRPr lang="ro-RO" altLang="en-US" dirty="0"/>
          </a:p>
        </p:txBody>
      </p:sp>
      <p:sp>
        <p:nvSpPr>
          <p:cNvPr id="79876" name="Rectangle 4"/>
          <p:cNvSpPr>
            <a:spLocks noGrp="1" noChangeArrowheads="1"/>
          </p:cNvSpPr>
          <p:nvPr>
            <p:ph type="dt" sz="half" idx="2"/>
          </p:nvPr>
        </p:nvSpPr>
        <p:spPr bwMode="auto">
          <a:xfrm>
            <a:off x="762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900" b="1" smtClean="0">
                <a:solidFill>
                  <a:schemeClr val="bg1"/>
                </a:solidFill>
                <a:latin typeface="Arial" charset="0"/>
                <a:ea typeface="ＭＳ Ｐゴシック" charset="-128"/>
              </a:defRPr>
            </a:lvl1pPr>
          </a:lstStyle>
          <a:p>
            <a:pPr>
              <a:defRPr/>
            </a:pPr>
            <a:r>
              <a:rPr lang="ro-RO" altLang="en-US" dirty="0"/>
              <a:t>25.09.2020</a:t>
            </a:r>
          </a:p>
        </p:txBody>
      </p:sp>
      <p:sp>
        <p:nvSpPr>
          <p:cNvPr id="79877" name="Rectangle 5"/>
          <p:cNvSpPr>
            <a:spLocks noGrp="1" noChangeArrowheads="1"/>
          </p:cNvSpPr>
          <p:nvPr>
            <p:ph type="ftr" sz="quarter" idx="3"/>
          </p:nvPr>
        </p:nvSpPr>
        <p:spPr bwMode="auto">
          <a:xfrm>
            <a:off x="2362200"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b="1" dirty="0" smtClean="0">
                <a:solidFill>
                  <a:schemeClr val="bg1"/>
                </a:solidFill>
                <a:latin typeface="Arial" charset="0"/>
                <a:ea typeface="ＭＳ Ｐゴシック" charset="-128"/>
              </a:defRPr>
            </a:lvl1pPr>
          </a:lstStyle>
          <a:p>
            <a:pPr>
              <a:defRPr/>
            </a:pPr>
            <a:r>
              <a:rPr lang="en-US" altLang="en-US"/>
              <a:t>Introduction to Big Data</a:t>
            </a:r>
          </a:p>
        </p:txBody>
      </p:sp>
      <p:sp>
        <p:nvSpPr>
          <p:cNvPr id="1030" name="Rectangle 6"/>
          <p:cNvSpPr>
            <a:spLocks noChangeArrowheads="1"/>
          </p:cNvSpPr>
          <p:nvPr userDrawn="1"/>
        </p:nvSpPr>
        <p:spPr bwMode="auto">
          <a:xfrm>
            <a:off x="0" y="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r>
              <a:rPr lang="en-US" altLang="en-US" sz="1000" b="1" dirty="0">
                <a:solidFill>
                  <a:schemeClr val="bg1"/>
                </a:solidFill>
              </a:rPr>
              <a:t>University </a:t>
            </a:r>
            <a:r>
              <a:rPr lang="en-US" altLang="en-US" sz="1000" b="1" i="1" dirty="0">
                <a:solidFill>
                  <a:schemeClr val="bg1"/>
                </a:solidFill>
              </a:rPr>
              <a:t>Politehnica</a:t>
            </a:r>
            <a:r>
              <a:rPr lang="en-US" altLang="en-US" sz="1000" b="1" dirty="0">
                <a:solidFill>
                  <a:schemeClr val="bg1"/>
                </a:solidFill>
              </a:rPr>
              <a:t> of Bucharest – Computer Science Department</a:t>
            </a:r>
          </a:p>
        </p:txBody>
      </p:sp>
      <p:pic>
        <p:nvPicPr>
          <p:cNvPr id="1031" name="Picture 7"/>
          <p:cNvPicPr>
            <a:picLocks noChangeAspect="1" noChangeArrowheads="1"/>
          </p:cNvPicPr>
          <p:nvPr userDrawn="1"/>
        </p:nvPicPr>
        <p:blipFill>
          <a:blip r:embed="rId16">
            <a:extLst>
              <a:ext uri="{28A0092B-C50C-407E-A947-70E740481C1C}">
                <a14:useLocalDpi xmlns:a14="http://schemas.microsoft.com/office/drawing/2010/main"/>
              </a:ext>
            </a:extLst>
          </a:blip>
          <a:srcRect/>
          <a:stretch>
            <a:fillRect/>
          </a:stretch>
        </p:blipFill>
        <p:spPr bwMode="auto">
          <a:xfrm>
            <a:off x="8275638" y="76200"/>
            <a:ext cx="792162"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8"/>
          <p:cNvSpPr txBox="1">
            <a:spLocks noChangeArrowheads="1"/>
          </p:cNvSpPr>
          <p:nvPr userDrawn="1"/>
        </p:nvSpPr>
        <p:spPr bwMode="auto">
          <a:xfrm>
            <a:off x="2308225" y="0"/>
            <a:ext cx="184150" cy="366713"/>
          </a:xfrm>
          <a:prstGeom prst="rect">
            <a:avLst/>
          </a:prstGeom>
          <a:noFill/>
          <a:ln>
            <a:noFill/>
          </a:ln>
          <a:extLst>
            <a:ext uri="{909E8E84-426E-40dd-AFC4-6F175D3DCCD1}"/>
            <a:ext uri="{91240B29-F687-4f45-9708-019B960494DF}"/>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endParaRPr lang="ro-RO">
              <a:ea typeface="+mn-ea"/>
            </a:endParaRPr>
          </a:p>
        </p:txBody>
      </p:sp>
      <p:sp>
        <p:nvSpPr>
          <p:cNvPr id="79881" name="Rectangle 9"/>
          <p:cNvSpPr>
            <a:spLocks noGrp="1" noChangeArrowheads="1"/>
          </p:cNvSpPr>
          <p:nvPr>
            <p:ph type="sldNum" sz="quarter" idx="4"/>
          </p:nvPr>
        </p:nvSpPr>
        <p:spPr bwMode="auto">
          <a:xfrm>
            <a:off x="70104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b="1" smtClean="0">
                <a:solidFill>
                  <a:schemeClr val="bg1"/>
                </a:solidFill>
                <a:latin typeface="Arial" charset="0"/>
                <a:ea typeface="ＭＳ Ｐゴシック" charset="-128"/>
              </a:defRPr>
            </a:lvl1pPr>
          </a:lstStyle>
          <a:p>
            <a:pPr>
              <a:defRPr/>
            </a:pPr>
            <a:fld id="{5912D532-9BF7-4FD1-B96C-3909B8EF5C80}" type="slidenum">
              <a:rPr lang="ro-RO" altLang="en-US"/>
              <a:pPr>
                <a:defRPr/>
              </a:pPr>
              <a:t>‹#›</a:t>
            </a:fld>
            <a:endParaRPr lang="ro-RO" altLang="en-US" dirty="0"/>
          </a:p>
        </p:txBody>
      </p:sp>
      <p:sp>
        <p:nvSpPr>
          <p:cNvPr id="1034" name="Rectangle 10"/>
          <p:cNvSpPr>
            <a:spLocks noGrp="1" noChangeArrowheads="1"/>
          </p:cNvSpPr>
          <p:nvPr>
            <p:ph type="title"/>
          </p:nvPr>
        </p:nvSpPr>
        <p:spPr bwMode="auto">
          <a:xfrm>
            <a:off x="381000" y="457200"/>
            <a:ext cx="83820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o-RO" altLang="en-US"/>
              <a:t>Click to edit Master title style</a:t>
            </a:r>
          </a:p>
        </p:txBody>
      </p:sp>
      <p:pic>
        <p:nvPicPr>
          <p:cNvPr id="1035" name="Picture 1"/>
          <p:cNvPicPr>
            <a:picLocks noChangeAspect="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76200" y="106363"/>
            <a:ext cx="11747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Lst>
  <p:hf hdr="0"/>
  <p:txStyles>
    <p:titleStyle>
      <a:lvl1pPr algn="ctr" rtl="0" eaLnBrk="0" fontAlgn="base" hangingPunct="0">
        <a:spcBef>
          <a:spcPct val="0"/>
        </a:spcBef>
        <a:spcAft>
          <a:spcPct val="0"/>
        </a:spcAft>
        <a:defRPr sz="3200" b="1">
          <a:solidFill>
            <a:schemeClr val="accent2"/>
          </a:solidFill>
          <a:latin typeface="+mj-lt"/>
          <a:ea typeface="ＭＳ Ｐゴシック" charset="0"/>
          <a:cs typeface="+mj-cs"/>
        </a:defRPr>
      </a:lvl1pPr>
      <a:lvl2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2pPr>
      <a:lvl3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3pPr>
      <a:lvl4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4pPr>
      <a:lvl5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5pPr>
      <a:lvl6pPr marL="457200" algn="ctr" rtl="0" fontAlgn="base">
        <a:spcBef>
          <a:spcPct val="0"/>
        </a:spcBef>
        <a:spcAft>
          <a:spcPct val="0"/>
        </a:spcAft>
        <a:defRPr sz="3200" b="1">
          <a:solidFill>
            <a:schemeClr val="accent2"/>
          </a:solidFill>
          <a:latin typeface="Arial" charset="0"/>
          <a:cs typeface="Arial" charset="0"/>
        </a:defRPr>
      </a:lvl6pPr>
      <a:lvl7pPr marL="914400" algn="ctr" rtl="0" fontAlgn="base">
        <a:spcBef>
          <a:spcPct val="0"/>
        </a:spcBef>
        <a:spcAft>
          <a:spcPct val="0"/>
        </a:spcAft>
        <a:defRPr sz="3200" b="1">
          <a:solidFill>
            <a:schemeClr val="accent2"/>
          </a:solidFill>
          <a:latin typeface="Arial" charset="0"/>
          <a:cs typeface="Arial" charset="0"/>
        </a:defRPr>
      </a:lvl7pPr>
      <a:lvl8pPr marL="1371600" algn="ctr" rtl="0" fontAlgn="base">
        <a:spcBef>
          <a:spcPct val="0"/>
        </a:spcBef>
        <a:spcAft>
          <a:spcPct val="0"/>
        </a:spcAft>
        <a:defRPr sz="3200" b="1">
          <a:solidFill>
            <a:schemeClr val="accent2"/>
          </a:solidFill>
          <a:latin typeface="Arial" charset="0"/>
          <a:cs typeface="Arial" charset="0"/>
        </a:defRPr>
      </a:lvl8pPr>
      <a:lvl9pPr marL="1828800" algn="ctr" rtl="0" fontAlgn="base">
        <a:spcBef>
          <a:spcPct val="0"/>
        </a:spcBef>
        <a:spcAft>
          <a:spcPct val="0"/>
        </a:spcAft>
        <a:defRPr sz="3200" b="1">
          <a:solidFill>
            <a:schemeClr val="accent2"/>
          </a:solidFill>
          <a:latin typeface="Arial" charset="0"/>
          <a:cs typeface="Arial" charset="0"/>
        </a:defRPr>
      </a:lvl9pPr>
    </p:titleStyle>
    <p:bodyStyle>
      <a:lvl1pPr marL="342900" indent="-342900" algn="l" rtl="0" eaLnBrk="0" fontAlgn="base" hangingPunct="0">
        <a:spcBef>
          <a:spcPct val="20000"/>
        </a:spcBef>
        <a:spcAft>
          <a:spcPct val="0"/>
        </a:spcAft>
        <a:buClr>
          <a:schemeClr val="accent2"/>
        </a:buClr>
        <a:buChar char="•"/>
        <a:defRPr sz="2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rgbClr val="FF0000"/>
        </a:buClr>
        <a:buFont typeface="Arial" panose="020B0604020202020204" pitchFamily="34" charset="0"/>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accent2"/>
        </a:buClr>
        <a:buChar char="•"/>
        <a:defRPr>
          <a:solidFill>
            <a:schemeClr val="tx1"/>
          </a:solidFill>
          <a:latin typeface="+mn-lt"/>
          <a:ea typeface="ＭＳ Ｐゴシック" charset="0"/>
        </a:defRPr>
      </a:lvl3pPr>
      <a:lvl4pPr marL="1600200" indent="-228600" algn="l" rtl="0" eaLnBrk="0" fontAlgn="base" hangingPunct="0">
        <a:spcBef>
          <a:spcPct val="20000"/>
        </a:spcBef>
        <a:spcAft>
          <a:spcPct val="0"/>
        </a:spcAft>
        <a:buClr>
          <a:srgbClr val="FF0000"/>
        </a:buClr>
        <a:buFont typeface="Arial" panose="020B0604020202020204" pitchFamily="34" charset="0"/>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mn-lt"/>
          <a:ea typeface="ＭＳ Ｐゴシック" charset="0"/>
        </a:defRPr>
      </a:lvl5pPr>
      <a:lvl6pPr marL="2514600" indent="-228600" algn="l" rtl="0" fontAlgn="base">
        <a:spcBef>
          <a:spcPct val="20000"/>
        </a:spcBef>
        <a:spcAft>
          <a:spcPct val="0"/>
        </a:spcAft>
        <a:buClr>
          <a:schemeClr val="accent2"/>
        </a:buClr>
        <a:buFont typeface="Arial" charset="0"/>
        <a:buChar char="»"/>
        <a:defRPr sz="1400">
          <a:solidFill>
            <a:schemeClr val="tx1"/>
          </a:solidFill>
          <a:latin typeface="+mn-lt"/>
        </a:defRPr>
      </a:lvl6pPr>
      <a:lvl7pPr marL="2971800" indent="-228600" algn="l" rtl="0" fontAlgn="base">
        <a:spcBef>
          <a:spcPct val="20000"/>
        </a:spcBef>
        <a:spcAft>
          <a:spcPct val="0"/>
        </a:spcAft>
        <a:buClr>
          <a:schemeClr val="accent2"/>
        </a:buClr>
        <a:buFont typeface="Arial" charset="0"/>
        <a:buChar char="»"/>
        <a:defRPr sz="1400">
          <a:solidFill>
            <a:schemeClr val="tx1"/>
          </a:solidFill>
          <a:latin typeface="+mn-lt"/>
        </a:defRPr>
      </a:lvl7pPr>
      <a:lvl8pPr marL="3429000" indent="-228600" algn="l" rtl="0" fontAlgn="base">
        <a:spcBef>
          <a:spcPct val="20000"/>
        </a:spcBef>
        <a:spcAft>
          <a:spcPct val="0"/>
        </a:spcAft>
        <a:buClr>
          <a:schemeClr val="accent2"/>
        </a:buClr>
        <a:buFont typeface="Arial" charset="0"/>
        <a:buChar char="»"/>
        <a:defRPr sz="1400">
          <a:solidFill>
            <a:schemeClr val="tx1"/>
          </a:solidFill>
          <a:latin typeface="+mn-lt"/>
        </a:defRPr>
      </a:lvl8pPr>
      <a:lvl9pPr marL="3886200" indent="-228600" algn="l" rtl="0" fontAlgn="base">
        <a:spcBef>
          <a:spcPct val="20000"/>
        </a:spcBef>
        <a:spcAft>
          <a:spcPct val="0"/>
        </a:spcAft>
        <a:buClr>
          <a:schemeClr val="accent2"/>
        </a:buClr>
        <a:buFont typeface="Arial"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hyperlink" Target="https://en.wikipedia.org/wiki/Air_France_Flight_447" TargetMode="External"/><Relationship Id="rId3" Type="http://schemas.openxmlformats.org/officeDocument/2006/relationships/hyperlink" Target="https://www.forbes.com/sites/kashmirhill/2012/02/16/how-target-figured-out-a-teen-girl-was-pregnant-before-her-father-did/#568211066686" TargetMode="External"/><Relationship Id="rId7" Type="http://schemas.openxmlformats.org/officeDocument/2006/relationships/hyperlink" Target="http://www.infoworld.com/article/2613587/big-data/the-real-story-of-how-big-data-analytics-helped-obama-win.html" TargetMode="External"/><Relationship Id="rId2" Type="http://schemas.openxmlformats.org/officeDocument/2006/relationships/hyperlink" Target="https://motherboard.vice.com/en_us/article/how-our-likes-helped-trump-win" TargetMode="External"/><Relationship Id="rId1" Type="http://schemas.openxmlformats.org/officeDocument/2006/relationships/slideLayout" Target="../slideLayouts/slideLayout2.xml"/><Relationship Id="rId6" Type="http://schemas.openxmlformats.org/officeDocument/2006/relationships/hyperlink" Target="https://www.theguardian.com/news/2017/mar/23/conservative-election-scandal-victory-2015-expenses" TargetMode="External"/><Relationship Id="rId5" Type="http://schemas.openxmlformats.org/officeDocument/2006/relationships/hyperlink" Target="https://medium.com/join-scout/the-rise-of-the-weaponized-ai-propaganda-machine-86dac61668b" TargetMode="External"/><Relationship Id="rId4" Type="http://schemas.openxmlformats.org/officeDocument/2006/relationships/hyperlink" Target="https://www.theguardian.com/technology/2017/may/07/the-great-british-brexit-robbery-hijacked-democracy" TargetMode="External"/><Relationship Id="rId9" Type="http://schemas.openxmlformats.org/officeDocument/2006/relationships/hyperlink" Target="https://www.propublica.org/article/machine-bias-risk-assessments-in-criminal-sentencin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discovermyprofile.com/personality.html" TargetMode="External"/><Relationship Id="rId2" Type="http://schemas.openxmlformats.org/officeDocument/2006/relationships/hyperlink" Target="http://applymagicsauce.com/"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XZmGGAbHqa0?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hyperlink" Target="https://www.forbes.com/video/4857597029001" TargetMode="External"/><Relationship Id="rId4" Type="http://schemas.openxmlformats.org/officeDocument/2006/relationships/hyperlink" Target="https://www.youtube.com/watch?v=0Q3sRSUYmy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top500.org/lists/top500/2021/06/"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3js.org/" TargetMode="External"/><Relationship Id="rId7" Type="http://schemas.openxmlformats.org/officeDocument/2006/relationships/image" Target="../media/image39.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www.fusioncharts.com/" TargetMode="External"/><Relationship Id="rId4" Type="http://schemas.openxmlformats.org/officeDocument/2006/relationships/hyperlink" Target="https://developers.google.com/chart/"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ourworldindata.org/living-planet-index" TargetMode="External"/><Relationship Id="rId2" Type="http://schemas.openxmlformats.org/officeDocument/2006/relationships/hyperlink" Target="https://livingplanet.panda.org/" TargetMode="Externa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hyperlink" Target="https://www.kaspersky.com/blog/cool-big-data-projects/8186/"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www-01.ibm.com/software/data/bigdata/"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instagram.com/heizelvazquez"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174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51B4267-C186-44AC-B29C-C9429DCE8217}" type="slidenum">
              <a:rPr lang="ro-RO" altLang="en-US" sz="900">
                <a:solidFill>
                  <a:schemeClr val="bg1"/>
                </a:solidFill>
              </a:rPr>
              <a:pPr>
                <a:spcBef>
                  <a:spcPct val="0"/>
                </a:spcBef>
                <a:buClrTx/>
                <a:buFontTx/>
                <a:buNone/>
              </a:pPr>
              <a:t>1</a:t>
            </a:fld>
            <a:endParaRPr lang="ro-RO" altLang="en-US" sz="900">
              <a:solidFill>
                <a:schemeClr val="bg1"/>
              </a:solidFill>
            </a:endParaRPr>
          </a:p>
        </p:txBody>
      </p:sp>
      <p:sp>
        <p:nvSpPr>
          <p:cNvPr id="17412" name="Rectangle 2"/>
          <p:cNvSpPr>
            <a:spLocks noGrp="1" noChangeArrowheads="1"/>
          </p:cNvSpPr>
          <p:nvPr>
            <p:ph type="ctrTitle"/>
          </p:nvPr>
        </p:nvSpPr>
        <p:spPr>
          <a:xfrm>
            <a:off x="685800" y="457200"/>
            <a:ext cx="7772400" cy="5943600"/>
          </a:xfrm>
        </p:spPr>
        <p:txBody>
          <a:bodyPr/>
          <a:lstStyle/>
          <a:p>
            <a:pPr eaLnBrk="1" hangingPunct="1"/>
            <a:br>
              <a:rPr lang="en-US" altLang="en-US" sz="2800" dirty="0">
                <a:ea typeface="ＭＳ Ｐゴシック" panose="020B0600070205080204" pitchFamily="34" charset="-128"/>
              </a:rPr>
            </a:br>
            <a:br>
              <a:rPr lang="en-US" altLang="en-US" sz="2800" dirty="0">
                <a:ea typeface="ＭＳ Ｐゴシック" panose="020B0600070205080204" pitchFamily="34" charset="-128"/>
              </a:rPr>
            </a:br>
            <a:r>
              <a:rPr lang="en-US" altLang="en-US" sz="3600" dirty="0">
                <a:ea typeface="ＭＳ Ｐゴシック" panose="020B0600070205080204" pitchFamily="34" charset="-128"/>
              </a:rPr>
              <a:t>Introduction to Big Data</a:t>
            </a:r>
            <a:br>
              <a:rPr lang="en-US" altLang="en-US" sz="3600" dirty="0">
                <a:ea typeface="ＭＳ Ｐゴシック" panose="020B0600070205080204" pitchFamily="34" charset="-128"/>
              </a:rPr>
            </a:br>
            <a:br>
              <a:rPr lang="en-US" altLang="en-US" sz="2800" dirty="0">
                <a:ea typeface="ＭＳ Ｐゴシック" panose="020B0600070205080204" pitchFamily="34" charset="-128"/>
              </a:rPr>
            </a:br>
            <a:r>
              <a:rPr lang="en-US" altLang="en-US" sz="2800" dirty="0">
                <a:ea typeface="ＭＳ Ｐゴシック" panose="020B0600070205080204" pitchFamily="34" charset="-128"/>
              </a:rPr>
              <a:t>2023-2024</a:t>
            </a:r>
            <a:br>
              <a:rPr lang="en-US" altLang="en-US" sz="2800" dirty="0">
                <a:ea typeface="ＭＳ Ｐゴシック" panose="020B0600070205080204" pitchFamily="34" charset="-128"/>
              </a:rPr>
            </a:br>
            <a:br>
              <a:rPr lang="en-US" altLang="en-US" sz="2800" dirty="0">
                <a:ea typeface="ＭＳ Ｐゴシック" panose="020B0600070205080204" pitchFamily="34" charset="-128"/>
              </a:rPr>
            </a:br>
            <a:r>
              <a:rPr lang="en-US" altLang="en-US" sz="2800" b="0" dirty="0">
                <a:ea typeface="ＭＳ Ｐゴシック" panose="020B0600070205080204" pitchFamily="34" charset="-128"/>
              </a:rPr>
              <a:t>Prof.dr.ing. Florin Pop</a:t>
            </a:r>
            <a:br>
              <a:rPr lang="en-US" altLang="en-US" sz="2800" b="0" dirty="0">
                <a:ea typeface="ＭＳ Ｐゴシック" panose="020B0600070205080204" pitchFamily="34" charset="-128"/>
              </a:rPr>
            </a:br>
            <a:r>
              <a:rPr lang="en-US" altLang="en-US" sz="1600" b="0" dirty="0">
                <a:ea typeface="ＭＳ Ｐゴシック" panose="020B0600070205080204" pitchFamily="34" charset="-128"/>
              </a:rPr>
              <a:t>florin.pop@cs.pub.ro</a:t>
            </a:r>
            <a:br>
              <a:rPr lang="en-US" altLang="en-US" sz="2800" b="0" dirty="0">
                <a:ea typeface="ＭＳ Ｐゴシック" panose="020B0600070205080204" pitchFamily="34" charset="-128"/>
              </a:rPr>
            </a:br>
            <a:r>
              <a:rPr lang="en-US" altLang="en-US" sz="2800" b="0" dirty="0" err="1">
                <a:ea typeface="ＭＳ Ｐゴシック" panose="020B0600070205080204" pitchFamily="34" charset="-128"/>
              </a:rPr>
              <a:t>Dr.ing</a:t>
            </a:r>
            <a:r>
              <a:rPr lang="en-US" altLang="en-US" sz="2800" b="0" dirty="0">
                <a:ea typeface="ＭＳ Ｐゴシック" panose="020B0600070205080204" pitchFamily="34" charset="-128"/>
              </a:rPr>
              <a:t>. </a:t>
            </a:r>
            <a:r>
              <a:rPr lang="en-US" altLang="en-US" sz="2800" b="0" dirty="0" err="1">
                <a:ea typeface="ＭＳ Ｐゴシック" panose="020B0600070205080204" pitchFamily="34" charset="-128"/>
              </a:rPr>
              <a:t>Cătălin</a:t>
            </a:r>
            <a:r>
              <a:rPr lang="en-US" altLang="en-US" sz="2800" b="0" dirty="0">
                <a:ea typeface="ＭＳ Ｐゴシック" panose="020B0600070205080204" pitchFamily="34" charset="-128"/>
              </a:rPr>
              <a:t> Negru</a:t>
            </a:r>
            <a:br>
              <a:rPr lang="en-US" altLang="en-US" sz="2800" b="0" dirty="0">
                <a:ea typeface="ＭＳ Ｐゴシック" panose="020B0600070205080204" pitchFamily="34" charset="-128"/>
              </a:rPr>
            </a:br>
            <a:r>
              <a:rPr lang="en-US" altLang="en-US" sz="1600" b="0" dirty="0">
                <a:ea typeface="ＭＳ Ｐゴシック" panose="020B0600070205080204" pitchFamily="34" charset="-128"/>
              </a:rPr>
              <a:t>catalin.negru@cs.pub.ro</a:t>
            </a:r>
            <a:br>
              <a:rPr lang="en-US" altLang="en-US" sz="1600" b="0" dirty="0">
                <a:ea typeface="ＭＳ Ｐゴシック" panose="020B0600070205080204" pitchFamily="34" charset="-128"/>
              </a:rPr>
            </a:br>
            <a:r>
              <a:rPr lang="en-US" altLang="en-US" sz="2800" b="0" dirty="0" err="1">
                <a:ea typeface="ＭＳ Ｐゴシック" panose="020B0600070205080204" pitchFamily="34" charset="-128"/>
              </a:rPr>
              <a:t>Dr.ing</a:t>
            </a:r>
            <a:r>
              <a:rPr lang="en-US" altLang="en-US" sz="2800" b="0" dirty="0">
                <a:ea typeface="ＭＳ Ｐゴシック" panose="020B0600070205080204" pitchFamily="34" charset="-128"/>
              </a:rPr>
              <a:t>. Bogdan </a:t>
            </a:r>
            <a:r>
              <a:rPr lang="en-US" altLang="en-US" sz="2800" b="0" dirty="0" err="1">
                <a:ea typeface="ＭＳ Ｐゴシック" panose="020B0600070205080204" pitchFamily="34" charset="-128"/>
              </a:rPr>
              <a:t>Mocanu</a:t>
            </a:r>
            <a:br>
              <a:rPr lang="en-US" altLang="en-US" sz="2800" b="0" dirty="0">
                <a:ea typeface="ＭＳ Ｐゴシック" panose="020B0600070205080204" pitchFamily="34" charset="-128"/>
              </a:rPr>
            </a:br>
            <a:r>
              <a:rPr lang="en-US" altLang="en-US" sz="1600" b="0" dirty="0" err="1">
                <a:ea typeface="ＭＳ Ｐゴシック" panose="020B0600070205080204" pitchFamily="34" charset="-128"/>
              </a:rPr>
              <a:t>bogdan_costel.mocanu@upb.ro</a:t>
            </a:r>
            <a:br>
              <a:rPr lang="en-US" altLang="en-US" sz="2800" b="0" dirty="0">
                <a:ea typeface="ＭＳ Ｐゴシック" panose="020B0600070205080204" pitchFamily="34" charset="-128"/>
              </a:rPr>
            </a:br>
            <a:br>
              <a:rPr lang="en-US" altLang="en-US" sz="1800" b="0" dirty="0">
                <a:ea typeface="ＭＳ Ｐゴシック" panose="020B0600070205080204" pitchFamily="34" charset="-128"/>
              </a:rPr>
            </a:br>
            <a:br>
              <a:rPr lang="en-US" altLang="en-US" sz="1800" b="0" dirty="0">
                <a:ea typeface="ＭＳ Ｐゴシック" panose="020B0600070205080204" pitchFamily="34" charset="-128"/>
              </a:rPr>
            </a:br>
            <a:br>
              <a:rPr lang="en-US" altLang="en-US" sz="1800" b="0" dirty="0">
                <a:ea typeface="ＭＳ Ｐゴシック" panose="020B0600070205080204" pitchFamily="34" charset="-128"/>
              </a:rPr>
            </a:br>
            <a:r>
              <a:rPr lang="en-US" altLang="en-US" sz="2000" b="0" dirty="0">
                <a:ea typeface="ＭＳ Ｐゴシック" panose="020B0600070205080204" pitchFamily="34" charset="-128"/>
              </a:rPr>
              <a:t> SCPD • SSA • ABD • SEM • 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Research Challenges</a:t>
            </a:r>
            <a:endParaRPr lang="en-US" dirty="0">
              <a:effectLst/>
            </a:endParaRPr>
          </a:p>
        </p:txBody>
      </p:sp>
      <p:sp>
        <p:nvSpPr>
          <p:cNvPr id="3" name="Content Placeholder 2"/>
          <p:cNvSpPr>
            <a:spLocks noGrp="1"/>
          </p:cNvSpPr>
          <p:nvPr>
            <p:ph idx="1"/>
          </p:nvPr>
        </p:nvSpPr>
        <p:spPr/>
        <p:txBody>
          <a:bodyPr>
            <a:normAutofit fontScale="70000" lnSpcReduction="20000"/>
          </a:bodyPr>
          <a:lstStyle/>
          <a:p>
            <a:pPr algn="just"/>
            <a:r>
              <a:rPr lang="en-US" b="1" dirty="0"/>
              <a:t>Heterogeneity and incompleteness</a:t>
            </a:r>
          </a:p>
          <a:p>
            <a:pPr lvl="1" algn="just"/>
            <a:r>
              <a:rPr lang="en-US" dirty="0"/>
              <a:t>machine analysis algorithms expect homogeneous data;</a:t>
            </a:r>
          </a:p>
          <a:p>
            <a:pPr lvl="1" algn="just"/>
            <a:r>
              <a:rPr lang="en-US" dirty="0"/>
              <a:t>even after data cleaning and error correction, some incompleteness and some errors in data are likely to remain.</a:t>
            </a:r>
          </a:p>
          <a:p>
            <a:pPr algn="just"/>
            <a:r>
              <a:rPr lang="en-US" b="1" dirty="0"/>
              <a:t>Scale</a:t>
            </a:r>
          </a:p>
          <a:p>
            <a:pPr lvl="1" algn="just"/>
            <a:r>
              <a:rPr lang="en-US" dirty="0"/>
              <a:t>managing large and rapidly increasing volumes of data;</a:t>
            </a:r>
          </a:p>
          <a:p>
            <a:pPr lvl="1" algn="just"/>
            <a:r>
              <a:rPr lang="en-US" dirty="0"/>
              <a:t>clock speeds have largely stalled and processors are being built with increasing numbers of cores;</a:t>
            </a:r>
          </a:p>
          <a:p>
            <a:pPr lvl="1" algn="just"/>
            <a:r>
              <a:rPr lang="en-US" dirty="0"/>
              <a:t>parallelism across nodes in a cluster;</a:t>
            </a:r>
          </a:p>
          <a:p>
            <a:pPr lvl="1" algn="just"/>
            <a:r>
              <a:rPr lang="en-US" dirty="0"/>
              <a:t>move towards cloud computing;</a:t>
            </a:r>
          </a:p>
          <a:p>
            <a:pPr lvl="1" algn="just"/>
            <a:r>
              <a:rPr lang="en-US" dirty="0"/>
              <a:t>large clusters requires new ways of determining how to run and execute data processing jobs.</a:t>
            </a:r>
          </a:p>
          <a:p>
            <a:pPr algn="just"/>
            <a:r>
              <a:rPr lang="en-US" b="1" dirty="0"/>
              <a:t>Timeliness</a:t>
            </a:r>
          </a:p>
          <a:p>
            <a:pPr lvl="1" algn="just"/>
            <a:r>
              <a:rPr lang="en-US" dirty="0"/>
              <a:t>acquisition rate challenge and a timeliness challenge;</a:t>
            </a:r>
          </a:p>
          <a:p>
            <a:pPr lvl="1" algn="just"/>
            <a:r>
              <a:rPr lang="en-US" dirty="0"/>
              <a:t>many situations in which the result of the analysis is required immediately;</a:t>
            </a:r>
          </a:p>
          <a:p>
            <a:pPr lvl="1" algn="just"/>
            <a:r>
              <a:rPr lang="en-US" dirty="0"/>
              <a:t>ex: a full analysis of a user’s purchase history is not likely to be feasible in real-time.</a:t>
            </a:r>
          </a:p>
          <a:p>
            <a:pPr algn="just"/>
            <a:r>
              <a:rPr lang="en-US" b="1" dirty="0"/>
              <a:t>Privacy</a:t>
            </a:r>
          </a:p>
          <a:p>
            <a:pPr lvl="1" algn="just"/>
            <a:r>
              <a:rPr lang="en-US" dirty="0"/>
              <a:t>important to rethink security for information sharing in Big Data use cases;</a:t>
            </a:r>
          </a:p>
          <a:p>
            <a:pPr lvl="1" algn="just"/>
            <a:r>
              <a:rPr lang="en-US" dirty="0"/>
              <a:t>we do not understand what it means to share data.</a:t>
            </a:r>
          </a:p>
          <a:p>
            <a:pPr algn="just"/>
            <a:r>
              <a:rPr lang="en-US" b="1" dirty="0"/>
              <a:t>Human collaboration</a:t>
            </a:r>
          </a:p>
          <a:p>
            <a:pPr lvl="1" algn="just"/>
            <a:r>
              <a:rPr lang="en-US" dirty="0"/>
              <a:t>analytics for Big Data will be designed to have a human in the loop;</a:t>
            </a:r>
          </a:p>
          <a:p>
            <a:pPr lvl="1" algn="just"/>
            <a:r>
              <a:rPr lang="en-US" dirty="0"/>
              <a:t>crowd-sourcing;</a:t>
            </a:r>
          </a:p>
          <a:p>
            <a:pPr lvl="1" algn="just"/>
            <a:r>
              <a:rPr lang="en-US" dirty="0"/>
              <a:t>issues of uncertainty and error =&gt; participatory-sensing;</a:t>
            </a:r>
          </a:p>
          <a:p>
            <a:pPr lvl="1" algn="just"/>
            <a:r>
              <a:rPr lang="en-US" dirty="0"/>
              <a:t>the extra challenge here is the inherent uncertainty of the data collection devices.</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10</a:t>
            </a:fld>
            <a:endParaRPr lang="ro-RO" altLang="en-US"/>
          </a:p>
        </p:txBody>
      </p:sp>
    </p:spTree>
    <p:extLst>
      <p:ext uri="{BB962C8B-B14F-4D97-AF65-F5344CB8AC3E}">
        <p14:creationId xmlns:p14="http://schemas.microsoft.com/office/powerpoint/2010/main" val="18313788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C0B-F5A1-4B86-A4A5-F96E67E05EAA}"/>
              </a:ext>
            </a:extLst>
          </p:cNvPr>
          <p:cNvSpPr>
            <a:spLocks noGrp="1"/>
          </p:cNvSpPr>
          <p:nvPr>
            <p:ph type="title"/>
          </p:nvPr>
        </p:nvSpPr>
        <p:spPr/>
        <p:txBody>
          <a:bodyPr/>
          <a:lstStyle/>
          <a:p>
            <a:r>
              <a:rPr lang="en-US" dirty="0"/>
              <a:t>Fault Tolerance APIS</a:t>
            </a:r>
            <a:endParaRPr lang="ro-RO" dirty="0"/>
          </a:p>
        </p:txBody>
      </p:sp>
      <p:sp>
        <p:nvSpPr>
          <p:cNvPr id="3" name="Content Placeholder 2">
            <a:extLst>
              <a:ext uri="{FF2B5EF4-FFF2-40B4-BE49-F238E27FC236}">
                <a16:creationId xmlns:a16="http://schemas.microsoft.com/office/drawing/2014/main" id="{284EB463-6A1B-4EA7-A6E6-B385EF8A752C}"/>
              </a:ext>
            </a:extLst>
          </p:cNvPr>
          <p:cNvSpPr>
            <a:spLocks noGrp="1"/>
          </p:cNvSpPr>
          <p:nvPr>
            <p:ph idx="1"/>
          </p:nvPr>
        </p:nvSpPr>
        <p:spPr/>
        <p:txBody>
          <a:bodyPr/>
          <a:lstStyle/>
          <a:p>
            <a:r>
              <a:rPr lang="en-US" dirty="0"/>
              <a:t>Emit(tuple, output)</a:t>
            </a:r>
          </a:p>
          <a:p>
            <a:pPr lvl="1"/>
            <a:r>
              <a:rPr lang="en-US" dirty="0"/>
              <a:t>Emits an output tuple, perhaps anchored on an input tuple (first argument)</a:t>
            </a:r>
          </a:p>
          <a:p>
            <a:r>
              <a:rPr lang="en-US" dirty="0"/>
              <a:t>Ack(tuple)</a:t>
            </a:r>
          </a:p>
          <a:p>
            <a:pPr lvl="1"/>
            <a:r>
              <a:rPr lang="en-US" dirty="0"/>
              <a:t>Acknowledge that you (bolt) finished processing a tuple</a:t>
            </a:r>
          </a:p>
          <a:p>
            <a:r>
              <a:rPr lang="en-US" dirty="0"/>
              <a:t>Fail(tuple)</a:t>
            </a:r>
          </a:p>
          <a:p>
            <a:pPr lvl="1"/>
            <a:r>
              <a:rPr lang="en-US" dirty="0"/>
              <a:t>Immediately fail the spout tuple at the root of tuple topology I there is an exception from the database, etc.</a:t>
            </a:r>
          </a:p>
          <a:p>
            <a:r>
              <a:rPr lang="en-US" dirty="0"/>
              <a:t>Must remember to ack/fail each tuple</a:t>
            </a:r>
          </a:p>
          <a:p>
            <a:pPr lvl="1"/>
            <a:r>
              <a:rPr lang="en-US" dirty="0"/>
              <a:t>Each tuple consumes memory. Failure to do so results in memory leaks.</a:t>
            </a:r>
            <a:endParaRPr lang="ro-RO" dirty="0"/>
          </a:p>
        </p:txBody>
      </p:sp>
      <p:sp>
        <p:nvSpPr>
          <p:cNvPr id="5" name="Footer Placeholder 4">
            <a:extLst>
              <a:ext uri="{FF2B5EF4-FFF2-40B4-BE49-F238E27FC236}">
                <a16:creationId xmlns:a16="http://schemas.microsoft.com/office/drawing/2014/main" id="{0F47F4BE-C5BD-4686-B125-E2168FDD18A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6EFDF3C7-6952-425F-B3FC-787EB3A34C5B}"/>
              </a:ext>
            </a:extLst>
          </p:cNvPr>
          <p:cNvSpPr>
            <a:spLocks noGrp="1"/>
          </p:cNvSpPr>
          <p:nvPr>
            <p:ph type="sldNum" sz="quarter" idx="12"/>
          </p:nvPr>
        </p:nvSpPr>
        <p:spPr/>
        <p:txBody>
          <a:bodyPr/>
          <a:lstStyle/>
          <a:p>
            <a:pPr>
              <a:defRPr/>
            </a:pPr>
            <a:fld id="{88B97DED-8DB5-4EC6-A031-597F56F5B475}" type="slidenum">
              <a:rPr lang="ro-RO" altLang="en-US" smtClean="0"/>
              <a:pPr>
                <a:defRPr/>
              </a:pPr>
              <a:t>100</a:t>
            </a:fld>
            <a:endParaRPr lang="ro-RO" altLang="en-US"/>
          </a:p>
        </p:txBody>
      </p:sp>
    </p:spTree>
    <p:extLst>
      <p:ext uri="{BB962C8B-B14F-4D97-AF65-F5344CB8AC3E}">
        <p14:creationId xmlns:p14="http://schemas.microsoft.com/office/powerpoint/2010/main" val="21059943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4F3E5-2666-4B1A-96F1-F40F87C6FBE1}"/>
              </a:ext>
            </a:extLst>
          </p:cNvPr>
          <p:cNvSpPr>
            <a:spLocks noGrp="1"/>
          </p:cNvSpPr>
          <p:nvPr>
            <p:ph type="title"/>
          </p:nvPr>
        </p:nvSpPr>
        <p:spPr/>
        <p:txBody>
          <a:bodyPr/>
          <a:lstStyle/>
          <a:p>
            <a:r>
              <a:rPr lang="en-US" dirty="0"/>
              <a:t>Storm Fault Tolerance</a:t>
            </a:r>
            <a:endParaRPr lang="ro-RO" dirty="0"/>
          </a:p>
        </p:txBody>
      </p:sp>
      <p:sp>
        <p:nvSpPr>
          <p:cNvPr id="3" name="Content Placeholder 2">
            <a:extLst>
              <a:ext uri="{FF2B5EF4-FFF2-40B4-BE49-F238E27FC236}">
                <a16:creationId xmlns:a16="http://schemas.microsoft.com/office/drawing/2014/main" id="{1A352DE1-E2CA-46A5-BFA6-1E0DD42609E1}"/>
              </a:ext>
            </a:extLst>
          </p:cNvPr>
          <p:cNvSpPr>
            <a:spLocks noGrp="1"/>
          </p:cNvSpPr>
          <p:nvPr>
            <p:ph idx="1"/>
          </p:nvPr>
        </p:nvSpPr>
        <p:spPr/>
        <p:txBody>
          <a:bodyPr/>
          <a:lstStyle/>
          <a:p>
            <a:r>
              <a:rPr lang="en-US" b="1" dirty="0"/>
              <a:t>Anchoring</a:t>
            </a:r>
          </a:p>
          <a:p>
            <a:pPr lvl="1"/>
            <a:r>
              <a:rPr lang="en-US" dirty="0"/>
              <a:t>Specify link in the tuple tree.</a:t>
            </a:r>
          </a:p>
          <a:p>
            <a:pPr lvl="2"/>
            <a:r>
              <a:rPr lang="en-US" dirty="0"/>
              <a:t>( anchor an output to one or more input tuples.)</a:t>
            </a:r>
          </a:p>
          <a:p>
            <a:pPr lvl="1"/>
            <a:r>
              <a:rPr lang="en-US" dirty="0"/>
              <a:t>At the time of emitting new tuple</a:t>
            </a:r>
          </a:p>
          <a:p>
            <a:pPr lvl="1"/>
            <a:r>
              <a:rPr lang="en-US" dirty="0"/>
              <a:t>Replay one or more tuples.</a:t>
            </a:r>
          </a:p>
          <a:p>
            <a:r>
              <a:rPr lang="en-US" b="1" dirty="0"/>
              <a:t>“acker” tasks</a:t>
            </a:r>
          </a:p>
          <a:p>
            <a:pPr lvl="1"/>
            <a:r>
              <a:rPr lang="en-US" dirty="0"/>
              <a:t>Track DAG of tuples for every spout</a:t>
            </a:r>
          </a:p>
          <a:p>
            <a:pPr lvl="1"/>
            <a:r>
              <a:rPr lang="en-US" dirty="0"/>
              <a:t>Every tuple ( spout/bolt ) given a random 64 bit id</a:t>
            </a:r>
          </a:p>
          <a:p>
            <a:pPr lvl="1"/>
            <a:r>
              <a:rPr lang="en-US" dirty="0"/>
              <a:t>Every tuple knows the ids of all spout tuples for which it exits.</a:t>
            </a:r>
          </a:p>
          <a:p>
            <a:r>
              <a:rPr lang="ro-RO" b="1" dirty="0" err="1"/>
              <a:t>How</a:t>
            </a:r>
            <a:r>
              <a:rPr lang="ro-RO" b="1" dirty="0"/>
              <a:t>?</a:t>
            </a:r>
            <a:endParaRPr lang="en-US" b="1" dirty="0"/>
          </a:p>
          <a:p>
            <a:pPr lvl="1"/>
            <a:r>
              <a:rPr lang="en-US" sz="2200" dirty="0"/>
              <a:t>Every individual tuple must be </a:t>
            </a:r>
            <a:r>
              <a:rPr lang="en-US" sz="2200" dirty="0" err="1"/>
              <a:t>acked</a:t>
            </a:r>
            <a:r>
              <a:rPr lang="en-US" sz="2200" dirty="0"/>
              <a:t>.</a:t>
            </a:r>
          </a:p>
          <a:p>
            <a:pPr lvl="1"/>
            <a:r>
              <a:rPr lang="en-US" sz="2200" dirty="0"/>
              <a:t>If not task will run out of memory!</a:t>
            </a:r>
          </a:p>
          <a:p>
            <a:pPr lvl="1"/>
            <a:r>
              <a:rPr lang="en-US" sz="2200" dirty="0"/>
              <a:t>Filter Bolts ack at the end of execution</a:t>
            </a:r>
          </a:p>
          <a:p>
            <a:pPr lvl="1"/>
            <a:r>
              <a:rPr lang="en-US" sz="2200" dirty="0"/>
              <a:t>Join/Aggregation bolts use multi ack .</a:t>
            </a:r>
            <a:endParaRPr lang="ro-RO" dirty="0"/>
          </a:p>
        </p:txBody>
      </p:sp>
      <p:sp>
        <p:nvSpPr>
          <p:cNvPr id="5" name="Footer Placeholder 4">
            <a:extLst>
              <a:ext uri="{FF2B5EF4-FFF2-40B4-BE49-F238E27FC236}">
                <a16:creationId xmlns:a16="http://schemas.microsoft.com/office/drawing/2014/main" id="{6C3E688D-7488-40D8-917C-61D37299327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C2C67478-EA7C-4EAA-99D3-9CBEB7A8C3AD}"/>
              </a:ext>
            </a:extLst>
          </p:cNvPr>
          <p:cNvSpPr>
            <a:spLocks noGrp="1"/>
          </p:cNvSpPr>
          <p:nvPr>
            <p:ph type="sldNum" sz="quarter" idx="12"/>
          </p:nvPr>
        </p:nvSpPr>
        <p:spPr/>
        <p:txBody>
          <a:bodyPr/>
          <a:lstStyle/>
          <a:p>
            <a:pPr>
              <a:defRPr/>
            </a:pPr>
            <a:fld id="{88B97DED-8DB5-4EC6-A031-597F56F5B475}" type="slidenum">
              <a:rPr lang="ro-RO" altLang="en-US" smtClean="0"/>
              <a:pPr>
                <a:defRPr/>
              </a:pPr>
              <a:t>101</a:t>
            </a:fld>
            <a:endParaRPr lang="ro-RO" altLang="en-US"/>
          </a:p>
        </p:txBody>
      </p:sp>
      <p:pic>
        <p:nvPicPr>
          <p:cNvPr id="7" name="Picture 6">
            <a:extLst>
              <a:ext uri="{FF2B5EF4-FFF2-40B4-BE49-F238E27FC236}">
                <a16:creationId xmlns:a16="http://schemas.microsoft.com/office/drawing/2014/main" id="{5F5A104B-916C-4CBB-92F8-E0AEBE1B26E5}"/>
              </a:ext>
            </a:extLst>
          </p:cNvPr>
          <p:cNvPicPr>
            <a:picLocks noChangeAspect="1"/>
          </p:cNvPicPr>
          <p:nvPr/>
        </p:nvPicPr>
        <p:blipFill>
          <a:blip r:embed="rId2"/>
          <a:stretch>
            <a:fillRect/>
          </a:stretch>
        </p:blipFill>
        <p:spPr>
          <a:xfrm>
            <a:off x="5355992" y="2514600"/>
            <a:ext cx="3796800" cy="1184185"/>
          </a:xfrm>
          <a:prstGeom prst="rect">
            <a:avLst/>
          </a:prstGeom>
        </p:spPr>
      </p:pic>
    </p:spTree>
    <p:extLst>
      <p:ext uri="{BB962C8B-B14F-4D97-AF65-F5344CB8AC3E}">
        <p14:creationId xmlns:p14="http://schemas.microsoft.com/office/powerpoint/2010/main" val="2539439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C9A5D-6469-4751-A153-3DDE12820454}"/>
              </a:ext>
            </a:extLst>
          </p:cNvPr>
          <p:cNvSpPr>
            <a:spLocks noGrp="1"/>
          </p:cNvSpPr>
          <p:nvPr>
            <p:ph type="title"/>
          </p:nvPr>
        </p:nvSpPr>
        <p:spPr/>
        <p:txBody>
          <a:bodyPr/>
          <a:lstStyle/>
          <a:p>
            <a:r>
              <a:rPr lang="ro-RO" dirty="0" err="1"/>
              <a:t>Failure</a:t>
            </a:r>
            <a:r>
              <a:rPr lang="ro-RO" dirty="0"/>
              <a:t> </a:t>
            </a:r>
            <a:r>
              <a:rPr lang="ro-RO" dirty="0" err="1"/>
              <a:t>Handling</a:t>
            </a:r>
            <a:endParaRPr lang="ro-RO" dirty="0"/>
          </a:p>
        </p:txBody>
      </p:sp>
      <p:sp>
        <p:nvSpPr>
          <p:cNvPr id="3" name="Content Placeholder 2">
            <a:extLst>
              <a:ext uri="{FF2B5EF4-FFF2-40B4-BE49-F238E27FC236}">
                <a16:creationId xmlns:a16="http://schemas.microsoft.com/office/drawing/2014/main" id="{D644A280-F5B8-4C0B-B2E1-BC7309621472}"/>
              </a:ext>
            </a:extLst>
          </p:cNvPr>
          <p:cNvSpPr>
            <a:spLocks noGrp="1"/>
          </p:cNvSpPr>
          <p:nvPr>
            <p:ph idx="1"/>
          </p:nvPr>
        </p:nvSpPr>
        <p:spPr/>
        <p:txBody>
          <a:bodyPr/>
          <a:lstStyle/>
          <a:p>
            <a:r>
              <a:rPr lang="en-US" sz="1800" b="1" dirty="0"/>
              <a:t>A tuple isn't </a:t>
            </a:r>
            <a:r>
              <a:rPr lang="en-US" sz="1800" b="1" dirty="0" err="1"/>
              <a:t>acked</a:t>
            </a:r>
            <a:r>
              <a:rPr lang="en-US" sz="1800" b="1" dirty="0"/>
              <a:t> because the task died</a:t>
            </a:r>
            <a:r>
              <a:rPr lang="en-US" sz="1800" dirty="0"/>
              <a:t>: </a:t>
            </a:r>
            <a:r>
              <a:rPr lang="en-US" sz="1600" dirty="0"/>
              <a:t>Spout tuple ids at the root of the trees for the failed tuple will time out and be replayed.</a:t>
            </a:r>
          </a:p>
          <a:p>
            <a:r>
              <a:rPr lang="en-US" sz="1800" b="1" dirty="0"/>
              <a:t>Acker task dies</a:t>
            </a:r>
            <a:r>
              <a:rPr lang="en-US" sz="1800" dirty="0"/>
              <a:t>: </a:t>
            </a:r>
            <a:r>
              <a:rPr lang="en-US" sz="1600" dirty="0"/>
              <a:t>All the spout tuples the acker was tracking will time out and be replayed.</a:t>
            </a:r>
          </a:p>
          <a:p>
            <a:r>
              <a:rPr lang="en-US" sz="1800" b="1" dirty="0"/>
              <a:t>Spout task dies</a:t>
            </a:r>
            <a:r>
              <a:rPr lang="en-US" sz="1800" dirty="0"/>
              <a:t>: </a:t>
            </a:r>
            <a:r>
              <a:rPr lang="en-US" sz="1600" dirty="0"/>
              <a:t>The source that the spout talks to is responsible for replaying the messages.</a:t>
            </a:r>
          </a:p>
          <a:p>
            <a:pPr lvl="2"/>
            <a:r>
              <a:rPr lang="en-US" sz="1400" dirty="0"/>
              <a:t>For example, queues like Kestrel and </a:t>
            </a:r>
            <a:r>
              <a:rPr lang="en-US" sz="1400" dirty="0" err="1"/>
              <a:t>RabbitMQ</a:t>
            </a:r>
            <a:r>
              <a:rPr lang="en-US" sz="1400" dirty="0"/>
              <a:t> will place all pending messages back on the queue when a client disconnects.</a:t>
            </a:r>
          </a:p>
          <a:p>
            <a:r>
              <a:rPr lang="ro-RO" sz="1800" b="1" dirty="0"/>
              <a:t>Major </a:t>
            </a:r>
            <a:r>
              <a:rPr lang="ro-RO" sz="1800" b="1" dirty="0" err="1"/>
              <a:t>breakthrough</a:t>
            </a:r>
            <a:r>
              <a:rPr lang="ro-RO" sz="1800" b="1" dirty="0"/>
              <a:t> </a:t>
            </a:r>
            <a:r>
              <a:rPr lang="ro-RO" sz="1800" dirty="0"/>
              <a:t>: </a:t>
            </a:r>
            <a:r>
              <a:rPr lang="ro-RO" sz="1800" dirty="0" err="1"/>
              <a:t>Tracking</a:t>
            </a:r>
            <a:r>
              <a:rPr lang="ro-RO" sz="1800" dirty="0"/>
              <a:t> </a:t>
            </a:r>
            <a:r>
              <a:rPr lang="ro-RO" sz="1800" dirty="0" err="1"/>
              <a:t>algorithm</a:t>
            </a:r>
            <a:endParaRPr lang="ro-RO" sz="1800" dirty="0"/>
          </a:p>
          <a:p>
            <a:pPr lvl="1"/>
            <a:r>
              <a:rPr lang="en-US" sz="1600" dirty="0"/>
              <a:t>Storm uses mod hashing to map a spout tuple id to an </a:t>
            </a:r>
            <a:r>
              <a:rPr lang="ro-RO" sz="1600" dirty="0" err="1"/>
              <a:t>acker</a:t>
            </a:r>
            <a:r>
              <a:rPr lang="ro-RO" sz="1600" dirty="0"/>
              <a:t> task.</a:t>
            </a:r>
          </a:p>
          <a:p>
            <a:r>
              <a:rPr lang="ro-RO" sz="1800" b="1" dirty="0"/>
              <a:t>Acker task:</a:t>
            </a:r>
            <a:r>
              <a:rPr lang="en-US" sz="1800" b="1" dirty="0"/>
              <a:t> </a:t>
            </a:r>
            <a:r>
              <a:rPr lang="en-US" sz="1600" dirty="0"/>
              <a:t>Stores a map from a spout tuple id to a pair of values.</a:t>
            </a:r>
          </a:p>
          <a:p>
            <a:pPr lvl="2"/>
            <a:r>
              <a:rPr lang="en-US" sz="1400" dirty="0"/>
              <a:t>Task id that created the spout tuple</a:t>
            </a:r>
          </a:p>
          <a:p>
            <a:pPr lvl="2"/>
            <a:r>
              <a:rPr lang="en-US" sz="1400" dirty="0"/>
              <a:t>Second value is 64bit number : Ack Val</a:t>
            </a:r>
          </a:p>
          <a:p>
            <a:pPr lvl="2"/>
            <a:r>
              <a:rPr lang="en-US" sz="1400" dirty="0"/>
              <a:t>XOR all tuple ids that have been created/</a:t>
            </a:r>
            <a:r>
              <a:rPr lang="en-US" sz="1400" dirty="0" err="1"/>
              <a:t>acked</a:t>
            </a:r>
            <a:r>
              <a:rPr lang="en-US" sz="1400" dirty="0"/>
              <a:t> in the tree.</a:t>
            </a:r>
          </a:p>
          <a:p>
            <a:pPr lvl="1"/>
            <a:r>
              <a:rPr lang="en-US" sz="1600" dirty="0"/>
              <a:t>Tuple tree completed when Ack Val = 0</a:t>
            </a:r>
          </a:p>
          <a:p>
            <a:r>
              <a:rPr lang="ro-RO" sz="1600" b="1" dirty="0" err="1"/>
              <a:t>Configuring</a:t>
            </a:r>
            <a:r>
              <a:rPr lang="ro-RO" sz="1600" b="1" dirty="0"/>
              <a:t> </a:t>
            </a:r>
            <a:r>
              <a:rPr lang="ro-RO" sz="1600" b="1" dirty="0" err="1"/>
              <a:t>Reliability</a:t>
            </a:r>
            <a:endParaRPr lang="ro-RO" sz="1600" b="1" dirty="0"/>
          </a:p>
          <a:p>
            <a:pPr lvl="1"/>
            <a:r>
              <a:rPr lang="en-US" sz="1400" dirty="0"/>
              <a:t> </a:t>
            </a:r>
            <a:r>
              <a:rPr lang="en-US" sz="1400" dirty="0" err="1"/>
              <a:t>Config.TOPOLOGY_ACKERS</a:t>
            </a:r>
            <a:r>
              <a:rPr lang="en-US" sz="1400" dirty="0"/>
              <a:t> to 0.</a:t>
            </a:r>
          </a:p>
          <a:p>
            <a:pPr lvl="1"/>
            <a:r>
              <a:rPr lang="en-US" sz="1400" dirty="0"/>
              <a:t>you can emit them as unanchored tuples</a:t>
            </a:r>
            <a:endParaRPr lang="ro-RO" sz="1400" dirty="0"/>
          </a:p>
        </p:txBody>
      </p:sp>
      <p:sp>
        <p:nvSpPr>
          <p:cNvPr id="5" name="Footer Placeholder 4">
            <a:extLst>
              <a:ext uri="{FF2B5EF4-FFF2-40B4-BE49-F238E27FC236}">
                <a16:creationId xmlns:a16="http://schemas.microsoft.com/office/drawing/2014/main" id="{112F10C6-0777-4ADD-8CD7-F0A3CE2D1DE2}"/>
              </a:ext>
            </a:extLst>
          </p:cNvPr>
          <p:cNvSpPr>
            <a:spLocks noGrp="1"/>
          </p:cNvSpPr>
          <p:nvPr>
            <p:ph type="ftr" sz="quarter" idx="11"/>
          </p:nvPr>
        </p:nvSpPr>
        <p:spPr/>
        <p:txBody>
          <a:bodyPr/>
          <a:lstStyle/>
          <a:p>
            <a:pPr>
              <a:defRPr/>
            </a:pPr>
            <a:r>
              <a:rPr lang="it-IT" altLang="en-US" dirty="0"/>
              <a:t>Introduction to Big Data</a:t>
            </a:r>
            <a:endParaRPr lang="ro-RO" altLang="en-US" dirty="0"/>
          </a:p>
        </p:txBody>
      </p:sp>
      <p:sp>
        <p:nvSpPr>
          <p:cNvPr id="6" name="Slide Number Placeholder 5">
            <a:extLst>
              <a:ext uri="{FF2B5EF4-FFF2-40B4-BE49-F238E27FC236}">
                <a16:creationId xmlns:a16="http://schemas.microsoft.com/office/drawing/2014/main" id="{BEEE0F3B-D551-4FB0-A767-A95E9189813E}"/>
              </a:ext>
            </a:extLst>
          </p:cNvPr>
          <p:cNvSpPr>
            <a:spLocks noGrp="1"/>
          </p:cNvSpPr>
          <p:nvPr>
            <p:ph type="sldNum" sz="quarter" idx="12"/>
          </p:nvPr>
        </p:nvSpPr>
        <p:spPr/>
        <p:txBody>
          <a:bodyPr/>
          <a:lstStyle/>
          <a:p>
            <a:pPr>
              <a:defRPr/>
            </a:pPr>
            <a:fld id="{88B97DED-8DB5-4EC6-A031-597F56F5B475}" type="slidenum">
              <a:rPr lang="ro-RO" altLang="en-US" smtClean="0"/>
              <a:pPr>
                <a:defRPr/>
              </a:pPr>
              <a:t>102</a:t>
            </a:fld>
            <a:endParaRPr lang="ro-RO" altLang="en-US"/>
          </a:p>
        </p:txBody>
      </p:sp>
    </p:spTree>
    <p:extLst>
      <p:ext uri="{BB962C8B-B14F-4D97-AF65-F5344CB8AC3E}">
        <p14:creationId xmlns:p14="http://schemas.microsoft.com/office/powerpoint/2010/main" val="4251064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4865-814D-476B-B0DD-57892BD5B039}"/>
              </a:ext>
            </a:extLst>
          </p:cNvPr>
          <p:cNvSpPr>
            <a:spLocks noGrp="1"/>
          </p:cNvSpPr>
          <p:nvPr>
            <p:ph type="title"/>
          </p:nvPr>
        </p:nvSpPr>
        <p:spPr/>
        <p:txBody>
          <a:bodyPr/>
          <a:lstStyle/>
          <a:p>
            <a:r>
              <a:rPr lang="en-US" dirty="0"/>
              <a:t>Failure Scenario</a:t>
            </a:r>
            <a:endParaRPr lang="ro-RO" dirty="0"/>
          </a:p>
        </p:txBody>
      </p:sp>
      <p:sp>
        <p:nvSpPr>
          <p:cNvPr id="3" name="Content Placeholder 2">
            <a:extLst>
              <a:ext uri="{FF2B5EF4-FFF2-40B4-BE49-F238E27FC236}">
                <a16:creationId xmlns:a16="http://schemas.microsoft.com/office/drawing/2014/main" id="{1D1AB684-9AB7-4F3B-BC7B-1A33833CB57F}"/>
              </a:ext>
            </a:extLst>
          </p:cNvPr>
          <p:cNvSpPr>
            <a:spLocks noGrp="1"/>
          </p:cNvSpPr>
          <p:nvPr>
            <p:ph idx="1"/>
          </p:nvPr>
        </p:nvSpPr>
        <p:spPr>
          <a:xfrm>
            <a:off x="381000" y="944563"/>
            <a:ext cx="8382000" cy="5181600"/>
          </a:xfrm>
        </p:spPr>
        <p:txBody>
          <a:bodyPr/>
          <a:lstStyle/>
          <a:p>
            <a:r>
              <a:rPr lang="ro-RO" sz="1800" dirty="0" err="1"/>
              <a:t>Lets</a:t>
            </a:r>
            <a:r>
              <a:rPr lang="ro-RO" sz="1800" dirty="0"/>
              <a:t> </a:t>
            </a:r>
            <a:r>
              <a:rPr lang="ro-RO" sz="1800" dirty="0" err="1"/>
              <a:t>take</a:t>
            </a:r>
            <a:r>
              <a:rPr lang="ro-RO" sz="1800" dirty="0"/>
              <a:t> a </a:t>
            </a:r>
            <a:r>
              <a:rPr lang="ro-RO" sz="1800" dirty="0" err="1"/>
              <a:t>scenario</a:t>
            </a:r>
            <a:r>
              <a:rPr lang="en-US" sz="1800" dirty="0"/>
              <a:t>:</a:t>
            </a:r>
          </a:p>
          <a:p>
            <a:pPr lvl="1"/>
            <a:r>
              <a:rPr lang="en-US" sz="1600" dirty="0"/>
              <a:t>Count aggregation of your stream</a:t>
            </a:r>
          </a:p>
          <a:p>
            <a:pPr lvl="1"/>
            <a:r>
              <a:rPr lang="en-US" sz="1600" dirty="0"/>
              <a:t>Store running count in database. Increment count after processing tuple.</a:t>
            </a:r>
          </a:p>
          <a:p>
            <a:pPr lvl="1"/>
            <a:r>
              <a:rPr lang="en-US" sz="1600" dirty="0"/>
              <a:t>Failure!</a:t>
            </a:r>
          </a:p>
          <a:p>
            <a:r>
              <a:rPr lang="en-US" sz="1800" dirty="0"/>
              <a:t>Design:</a:t>
            </a:r>
          </a:p>
          <a:p>
            <a:pPr lvl="1"/>
            <a:r>
              <a:rPr lang="en-US" sz="1600" dirty="0"/>
              <a:t>Tuples are processed as small batches.</a:t>
            </a:r>
          </a:p>
          <a:p>
            <a:pPr lvl="1"/>
            <a:r>
              <a:rPr lang="en-US" sz="1600" dirty="0"/>
              <a:t>Each batch of tuples is given a unique id called the "transaction id" (</a:t>
            </a:r>
            <a:r>
              <a:rPr lang="en-US" sz="1600" dirty="0" err="1"/>
              <a:t>txid</a:t>
            </a:r>
            <a:r>
              <a:rPr lang="en-US" sz="1600" dirty="0"/>
              <a:t>).</a:t>
            </a:r>
          </a:p>
          <a:p>
            <a:pPr lvl="1"/>
            <a:r>
              <a:rPr lang="en-US" sz="1600" dirty="0"/>
              <a:t>If the batch is replayed, it is given the exact same </a:t>
            </a:r>
            <a:r>
              <a:rPr lang="en-US" sz="1600" dirty="0" err="1"/>
              <a:t>txid</a:t>
            </a:r>
            <a:r>
              <a:rPr lang="en-US" sz="1600" dirty="0"/>
              <a:t>.</a:t>
            </a:r>
          </a:p>
          <a:p>
            <a:pPr lvl="1"/>
            <a:r>
              <a:rPr lang="en-US" sz="1600" dirty="0"/>
              <a:t>State updates are ordered among batches.</a:t>
            </a:r>
          </a:p>
          <a:p>
            <a:r>
              <a:rPr lang="en-US" sz="1800" dirty="0"/>
              <a:t>Example:</a:t>
            </a:r>
          </a:p>
          <a:p>
            <a:pPr lvl="1"/>
            <a:r>
              <a:rPr lang="ro-RO" dirty="0" err="1"/>
              <a:t>Processing</a:t>
            </a:r>
            <a:r>
              <a:rPr lang="ro-RO" dirty="0"/>
              <a:t> </a:t>
            </a:r>
            <a:r>
              <a:rPr lang="ro-RO" dirty="0" err="1"/>
              <a:t>txid</a:t>
            </a:r>
            <a:r>
              <a:rPr lang="ro-RO" dirty="0"/>
              <a:t> = 3</a:t>
            </a:r>
            <a:endParaRPr lang="en-US" dirty="0"/>
          </a:p>
          <a:p>
            <a:pPr lvl="1"/>
            <a:r>
              <a:rPr lang="ro-RO" dirty="0" err="1"/>
              <a:t>Database</a:t>
            </a:r>
            <a:r>
              <a:rPr lang="ro-RO" dirty="0"/>
              <a:t> state</a:t>
            </a:r>
            <a:endParaRPr lang="ro-RO" sz="1600" dirty="0"/>
          </a:p>
        </p:txBody>
      </p:sp>
      <p:sp>
        <p:nvSpPr>
          <p:cNvPr id="5" name="Footer Placeholder 4">
            <a:extLst>
              <a:ext uri="{FF2B5EF4-FFF2-40B4-BE49-F238E27FC236}">
                <a16:creationId xmlns:a16="http://schemas.microsoft.com/office/drawing/2014/main" id="{3F5AF3F2-5A03-4C33-8992-DEF01BD38D0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64D631B1-34F8-4258-943D-C9B62C7D1CBD}"/>
              </a:ext>
            </a:extLst>
          </p:cNvPr>
          <p:cNvSpPr>
            <a:spLocks noGrp="1"/>
          </p:cNvSpPr>
          <p:nvPr>
            <p:ph type="sldNum" sz="quarter" idx="12"/>
          </p:nvPr>
        </p:nvSpPr>
        <p:spPr/>
        <p:txBody>
          <a:bodyPr/>
          <a:lstStyle/>
          <a:p>
            <a:pPr>
              <a:defRPr/>
            </a:pPr>
            <a:fld id="{88B97DED-8DB5-4EC6-A031-597F56F5B475}" type="slidenum">
              <a:rPr lang="ro-RO" altLang="en-US" smtClean="0"/>
              <a:pPr>
                <a:defRPr/>
              </a:pPr>
              <a:t>103</a:t>
            </a:fld>
            <a:endParaRPr lang="ro-RO" altLang="en-US"/>
          </a:p>
        </p:txBody>
      </p:sp>
      <p:sp>
        <p:nvSpPr>
          <p:cNvPr id="7" name="TextBox 6">
            <a:extLst>
              <a:ext uri="{FF2B5EF4-FFF2-40B4-BE49-F238E27FC236}">
                <a16:creationId xmlns:a16="http://schemas.microsoft.com/office/drawing/2014/main" id="{8272876A-2D93-4F9E-8AB7-4CB5DF7F72FC}"/>
              </a:ext>
            </a:extLst>
          </p:cNvPr>
          <p:cNvSpPr txBox="1"/>
          <p:nvPr/>
        </p:nvSpPr>
        <p:spPr>
          <a:xfrm>
            <a:off x="4001827" y="3720339"/>
            <a:ext cx="3004131" cy="1200329"/>
          </a:xfrm>
          <a:prstGeom prst="rect">
            <a:avLst/>
          </a:prstGeom>
          <a:noFill/>
        </p:spPr>
        <p:txBody>
          <a:bodyPr wrap="square" rtlCol="0">
            <a:spAutoFit/>
          </a:bodyPr>
          <a:lstStyle/>
          <a:p>
            <a:r>
              <a:rPr lang="en-US" b="1" dirty="0"/>
              <a:t>man =&gt; [count=3, </a:t>
            </a:r>
            <a:r>
              <a:rPr lang="en-US" b="1" dirty="0" err="1"/>
              <a:t>txid</a:t>
            </a:r>
            <a:r>
              <a:rPr lang="en-US" b="1" dirty="0"/>
              <a:t>=1]</a:t>
            </a:r>
          </a:p>
          <a:p>
            <a:r>
              <a:rPr lang="en-US" b="1" dirty="0"/>
              <a:t>dog =&gt; [count=4, </a:t>
            </a:r>
            <a:r>
              <a:rPr lang="en-US" b="1" dirty="0" err="1"/>
              <a:t>txid</a:t>
            </a:r>
            <a:r>
              <a:rPr lang="en-US" b="1" dirty="0"/>
              <a:t>=3]</a:t>
            </a:r>
          </a:p>
          <a:p>
            <a:r>
              <a:rPr lang="en-US" b="1" dirty="0"/>
              <a:t>apple =&gt; [count=10, </a:t>
            </a:r>
            <a:r>
              <a:rPr lang="en-US" b="1" dirty="0" err="1"/>
              <a:t>txid</a:t>
            </a:r>
            <a:r>
              <a:rPr lang="en-US" b="1" dirty="0"/>
              <a:t>=2]</a:t>
            </a:r>
            <a:endParaRPr lang="ro-RO" dirty="0"/>
          </a:p>
        </p:txBody>
      </p:sp>
      <p:sp>
        <p:nvSpPr>
          <p:cNvPr id="8" name="TextBox 7">
            <a:extLst>
              <a:ext uri="{FF2B5EF4-FFF2-40B4-BE49-F238E27FC236}">
                <a16:creationId xmlns:a16="http://schemas.microsoft.com/office/drawing/2014/main" id="{4333CCFB-0411-4188-BE15-3245C63DEDF4}"/>
              </a:ext>
            </a:extLst>
          </p:cNvPr>
          <p:cNvSpPr txBox="1"/>
          <p:nvPr/>
        </p:nvSpPr>
        <p:spPr>
          <a:xfrm>
            <a:off x="1447800" y="5092005"/>
            <a:ext cx="1241135" cy="923330"/>
          </a:xfrm>
          <a:prstGeom prst="rect">
            <a:avLst/>
          </a:prstGeom>
          <a:noFill/>
        </p:spPr>
        <p:txBody>
          <a:bodyPr wrap="square" rtlCol="0">
            <a:spAutoFit/>
          </a:bodyPr>
          <a:lstStyle/>
          <a:p>
            <a:r>
              <a:rPr lang="ro-RO" b="1" dirty="0"/>
              <a:t>["</a:t>
            </a:r>
            <a:r>
              <a:rPr lang="ro-RO" b="1" dirty="0" err="1"/>
              <a:t>man</a:t>
            </a:r>
            <a:r>
              <a:rPr lang="ro-RO" b="1" dirty="0"/>
              <a:t>"]</a:t>
            </a:r>
            <a:r>
              <a:rPr lang="en-US" b="1" dirty="0"/>
              <a:t> </a:t>
            </a:r>
            <a:endParaRPr lang="ro-RO" b="1" dirty="0"/>
          </a:p>
          <a:p>
            <a:r>
              <a:rPr lang="ro-RO" b="1" dirty="0"/>
              <a:t>["</a:t>
            </a:r>
            <a:r>
              <a:rPr lang="ro-RO" b="1" dirty="0" err="1"/>
              <a:t>man</a:t>
            </a:r>
            <a:r>
              <a:rPr lang="ro-RO" b="1" dirty="0"/>
              <a:t>"]</a:t>
            </a:r>
          </a:p>
          <a:p>
            <a:r>
              <a:rPr lang="ro-RO" b="1" dirty="0"/>
              <a:t>["dog"]</a:t>
            </a:r>
            <a:endParaRPr lang="ro-RO" dirty="0"/>
          </a:p>
        </p:txBody>
      </p:sp>
      <p:sp>
        <p:nvSpPr>
          <p:cNvPr id="9" name="TextBox 8">
            <a:extLst>
              <a:ext uri="{FF2B5EF4-FFF2-40B4-BE49-F238E27FC236}">
                <a16:creationId xmlns:a16="http://schemas.microsoft.com/office/drawing/2014/main" id="{83ABC6EB-24B6-46A8-9B4A-A636B8D095E7}"/>
              </a:ext>
            </a:extLst>
          </p:cNvPr>
          <p:cNvSpPr txBox="1"/>
          <p:nvPr/>
        </p:nvSpPr>
        <p:spPr>
          <a:xfrm>
            <a:off x="2662558" y="4923251"/>
            <a:ext cx="312864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If they're the same : SKIP</a:t>
            </a:r>
          </a:p>
          <a:p>
            <a:r>
              <a:rPr lang="ro-RO" dirty="0"/>
              <a:t>( </a:t>
            </a:r>
            <a:r>
              <a:rPr lang="ro-RO" dirty="0" err="1"/>
              <a:t>Strong</a:t>
            </a:r>
            <a:r>
              <a:rPr lang="ro-RO" dirty="0"/>
              <a:t> </a:t>
            </a:r>
            <a:r>
              <a:rPr lang="ro-RO" dirty="0" err="1"/>
              <a:t>Ordering</a:t>
            </a:r>
            <a:r>
              <a:rPr lang="ro-RO" dirty="0"/>
              <a:t> )</a:t>
            </a:r>
          </a:p>
          <a:p>
            <a:pPr marL="285750" indent="-285750">
              <a:buFont typeface="Arial" panose="020B0604020202020204" pitchFamily="34" charset="0"/>
              <a:buChar char="•"/>
            </a:pPr>
            <a:r>
              <a:rPr lang="ro-RO" dirty="0" err="1"/>
              <a:t>If</a:t>
            </a:r>
            <a:r>
              <a:rPr lang="ro-RO" dirty="0"/>
              <a:t> </a:t>
            </a:r>
            <a:r>
              <a:rPr lang="ro-RO" dirty="0" err="1"/>
              <a:t>they're</a:t>
            </a:r>
            <a:r>
              <a:rPr lang="ro-RO" dirty="0"/>
              <a:t> </a:t>
            </a:r>
            <a:r>
              <a:rPr lang="ro-RO" dirty="0" err="1"/>
              <a:t>different</a:t>
            </a:r>
            <a:r>
              <a:rPr lang="ro-RO" dirty="0"/>
              <a:t>,</a:t>
            </a:r>
          </a:p>
          <a:p>
            <a:r>
              <a:rPr lang="ro-RO" dirty="0" err="1"/>
              <a:t>you</a:t>
            </a:r>
            <a:r>
              <a:rPr lang="ro-RO" dirty="0"/>
              <a:t> increment </a:t>
            </a:r>
            <a:r>
              <a:rPr lang="ro-RO" dirty="0" err="1"/>
              <a:t>the</a:t>
            </a:r>
            <a:r>
              <a:rPr lang="ro-RO" dirty="0"/>
              <a:t> </a:t>
            </a:r>
            <a:r>
              <a:rPr lang="ro-RO" dirty="0" err="1"/>
              <a:t>count</a:t>
            </a:r>
            <a:r>
              <a:rPr lang="ro-RO" dirty="0"/>
              <a:t>.</a:t>
            </a:r>
          </a:p>
        </p:txBody>
      </p:sp>
      <p:sp>
        <p:nvSpPr>
          <p:cNvPr id="10" name="TextBox 9">
            <a:extLst>
              <a:ext uri="{FF2B5EF4-FFF2-40B4-BE49-F238E27FC236}">
                <a16:creationId xmlns:a16="http://schemas.microsoft.com/office/drawing/2014/main" id="{659340B5-4FF1-4CE9-874E-1B2288CABEFF}"/>
              </a:ext>
            </a:extLst>
          </p:cNvPr>
          <p:cNvSpPr txBox="1"/>
          <p:nvPr/>
        </p:nvSpPr>
        <p:spPr>
          <a:xfrm>
            <a:off x="6150836" y="4857929"/>
            <a:ext cx="2775531" cy="1477328"/>
          </a:xfrm>
          <a:prstGeom prst="rect">
            <a:avLst/>
          </a:prstGeom>
          <a:noFill/>
        </p:spPr>
        <p:txBody>
          <a:bodyPr wrap="square" rtlCol="0">
            <a:spAutoFit/>
          </a:bodyPr>
          <a:lstStyle/>
          <a:p>
            <a:r>
              <a:rPr lang="en-US" b="1" dirty="0"/>
              <a:t>man =&gt; [count=5, </a:t>
            </a:r>
            <a:r>
              <a:rPr lang="en-US" b="1" dirty="0" err="1"/>
              <a:t>txid</a:t>
            </a:r>
            <a:r>
              <a:rPr lang="en-US" b="1" dirty="0"/>
              <a:t>=3]</a:t>
            </a:r>
          </a:p>
          <a:p>
            <a:r>
              <a:rPr lang="en-US" b="1" dirty="0"/>
              <a:t>dog =&gt; [</a:t>
            </a:r>
            <a:r>
              <a:rPr lang="en-US" dirty="0"/>
              <a:t>count=4, </a:t>
            </a:r>
            <a:r>
              <a:rPr lang="en-US" dirty="0" err="1"/>
              <a:t>txid</a:t>
            </a:r>
            <a:r>
              <a:rPr lang="en-US" dirty="0"/>
              <a:t>=3</a:t>
            </a:r>
            <a:r>
              <a:rPr lang="en-US" b="1" dirty="0"/>
              <a:t>]</a:t>
            </a:r>
          </a:p>
          <a:p>
            <a:r>
              <a:rPr lang="en-US" b="1" dirty="0"/>
              <a:t>apple =&gt; [count=10, </a:t>
            </a:r>
            <a:r>
              <a:rPr lang="en-US" b="1" dirty="0" err="1"/>
              <a:t>txid</a:t>
            </a:r>
            <a:r>
              <a:rPr lang="en-US" b="1" dirty="0"/>
              <a:t>=2]</a:t>
            </a:r>
            <a:endParaRPr lang="ro-RO" dirty="0"/>
          </a:p>
        </p:txBody>
      </p:sp>
    </p:spTree>
    <p:extLst>
      <p:ext uri="{BB962C8B-B14F-4D97-AF65-F5344CB8AC3E}">
        <p14:creationId xmlns:p14="http://schemas.microsoft.com/office/powerpoint/2010/main" val="663656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6B62-A524-45B9-92C8-0A0DBCF644E1}"/>
              </a:ext>
            </a:extLst>
          </p:cNvPr>
          <p:cNvSpPr>
            <a:spLocks noGrp="1"/>
          </p:cNvSpPr>
          <p:nvPr>
            <p:ph type="title"/>
          </p:nvPr>
        </p:nvSpPr>
        <p:spPr/>
        <p:txBody>
          <a:bodyPr/>
          <a:lstStyle/>
          <a:p>
            <a:r>
              <a:rPr lang="en-US" dirty="0"/>
              <a:t>Storm Future Improvements</a:t>
            </a:r>
            <a:endParaRPr lang="ro-RO" dirty="0"/>
          </a:p>
        </p:txBody>
      </p:sp>
      <p:sp>
        <p:nvSpPr>
          <p:cNvPr id="3" name="Content Placeholder 2">
            <a:extLst>
              <a:ext uri="{FF2B5EF4-FFF2-40B4-BE49-F238E27FC236}">
                <a16:creationId xmlns:a16="http://schemas.microsoft.com/office/drawing/2014/main" id="{625B19F3-B0A6-4BBD-980E-9082AF8C85A9}"/>
              </a:ext>
            </a:extLst>
          </p:cNvPr>
          <p:cNvSpPr>
            <a:spLocks noGrp="1"/>
          </p:cNvSpPr>
          <p:nvPr>
            <p:ph idx="1"/>
          </p:nvPr>
        </p:nvSpPr>
        <p:spPr/>
        <p:txBody>
          <a:bodyPr/>
          <a:lstStyle/>
          <a:p>
            <a:r>
              <a:rPr lang="en-US" dirty="0"/>
              <a:t>Lax security policies</a:t>
            </a:r>
          </a:p>
          <a:p>
            <a:r>
              <a:rPr lang="en-US" dirty="0"/>
              <a:t>Performance and scalability improvements</a:t>
            </a:r>
          </a:p>
          <a:p>
            <a:pPr lvl="1"/>
            <a:r>
              <a:rPr lang="en-US" dirty="0"/>
              <a:t>Presently with just 20 nodes SLAs that require processing more than a million records per second is achieved.</a:t>
            </a:r>
          </a:p>
          <a:p>
            <a:r>
              <a:rPr lang="en-US" dirty="0"/>
              <a:t>High Availability (HA) Nimbus</a:t>
            </a:r>
          </a:p>
          <a:p>
            <a:r>
              <a:rPr lang="en-US" dirty="0"/>
              <a:t>Though presently not a single point of failure, it does affect degrade functionality.</a:t>
            </a:r>
          </a:p>
          <a:p>
            <a:r>
              <a:rPr lang="en-US" dirty="0"/>
              <a:t>Enhanced tooling and language support</a:t>
            </a:r>
            <a:endParaRPr lang="ro-RO" dirty="0"/>
          </a:p>
        </p:txBody>
      </p:sp>
      <p:sp>
        <p:nvSpPr>
          <p:cNvPr id="5" name="Footer Placeholder 4">
            <a:extLst>
              <a:ext uri="{FF2B5EF4-FFF2-40B4-BE49-F238E27FC236}">
                <a16:creationId xmlns:a16="http://schemas.microsoft.com/office/drawing/2014/main" id="{CEC900E5-9162-47A9-83ED-13BF70C2A920}"/>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2FB3005F-3676-4F8A-9C69-B46275D449E6}"/>
              </a:ext>
            </a:extLst>
          </p:cNvPr>
          <p:cNvSpPr>
            <a:spLocks noGrp="1"/>
          </p:cNvSpPr>
          <p:nvPr>
            <p:ph type="sldNum" sz="quarter" idx="12"/>
          </p:nvPr>
        </p:nvSpPr>
        <p:spPr/>
        <p:txBody>
          <a:bodyPr/>
          <a:lstStyle/>
          <a:p>
            <a:pPr>
              <a:defRPr/>
            </a:pPr>
            <a:fld id="{88B97DED-8DB5-4EC6-A031-597F56F5B475}" type="slidenum">
              <a:rPr lang="ro-RO" altLang="en-US" smtClean="0"/>
              <a:pPr>
                <a:defRPr/>
              </a:pPr>
              <a:t>104</a:t>
            </a:fld>
            <a:endParaRPr lang="ro-RO" altLang="en-US"/>
          </a:p>
        </p:txBody>
      </p:sp>
    </p:spTree>
    <p:extLst>
      <p:ext uri="{BB962C8B-B14F-4D97-AF65-F5344CB8AC3E}">
        <p14:creationId xmlns:p14="http://schemas.microsoft.com/office/powerpoint/2010/main" val="6349247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en-US" dirty="0">
                <a:ea typeface="ＭＳ Ｐゴシック" panose="020B0600070205080204" pitchFamily="34" charset="-128"/>
              </a:rPr>
              <a:t>Machine </a:t>
            </a:r>
            <a:r>
              <a:rPr lang="ro-RO" altLang="en-US" dirty="0">
                <a:ea typeface="ＭＳ Ｐゴシック" panose="020B0600070205080204" pitchFamily="34" charset="-128"/>
              </a:rPr>
              <a:t>L</a:t>
            </a:r>
            <a:r>
              <a:rPr lang="en-US" altLang="en-US" dirty="0">
                <a:ea typeface="ＭＳ Ｐゴシック" panose="020B0600070205080204" pitchFamily="34" charset="-128"/>
              </a:rPr>
              <a:t>earning for Big Data</a:t>
            </a:r>
          </a:p>
        </p:txBody>
      </p:sp>
      <p:sp>
        <p:nvSpPr>
          <p:cNvPr id="21506" name="Content Placeholder 2"/>
          <p:cNvSpPr>
            <a:spLocks noGrp="1"/>
          </p:cNvSpPr>
          <p:nvPr>
            <p:ph type="subTitle" idx="1"/>
          </p:nvPr>
        </p:nvSpPr>
        <p:spPr/>
        <p:txBody>
          <a:bodyPr/>
          <a:lstStyle/>
          <a:p>
            <a:r>
              <a:rPr lang="en-US" dirty="0"/>
              <a:t>The </a:t>
            </a:r>
            <a:r>
              <a:rPr lang="en-US" dirty="0" err="1"/>
              <a:t>Flink</a:t>
            </a:r>
            <a:r>
              <a:rPr lang="en-US" dirty="0"/>
              <a:t> model</a:t>
            </a:r>
          </a:p>
          <a:p>
            <a:r>
              <a:rPr lang="en-US" altLang="en-US" dirty="0">
                <a:ea typeface="ＭＳ Ｐゴシック" panose="020B0600070205080204" pitchFamily="34" charset="-128"/>
              </a:rPr>
              <a:t>Based on http://linc.ucy.ac.cy/file/Talks/talks/DeepAnalysiswithApacheFlink_2nd_cloud_workshop.pdf</a:t>
            </a: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105</a:t>
            </a:fld>
            <a:endParaRPr lang="ro-RO" altLang="en-US" sz="900">
              <a:solidFill>
                <a:schemeClr val="bg1"/>
              </a:solidFill>
            </a:endParaRPr>
          </a:p>
        </p:txBody>
      </p:sp>
    </p:spTree>
    <p:extLst>
      <p:ext uri="{BB962C8B-B14F-4D97-AF65-F5344CB8AC3E}">
        <p14:creationId xmlns:p14="http://schemas.microsoft.com/office/powerpoint/2010/main" val="7572400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sz="2400" dirty="0"/>
              <a:t>Data Processing and Machine learning Methods</a:t>
            </a:r>
            <a:endParaRPr lang="en-US" altLang="en-US" sz="2400" dirty="0">
              <a:ea typeface="ＭＳ Ｐゴシック" panose="020B0600070205080204" pitchFamily="34" charset="-128"/>
            </a:endParaRPr>
          </a:p>
        </p:txBody>
      </p:sp>
      <p:sp>
        <p:nvSpPr>
          <p:cNvPr id="22530" name="Content Placeholder 2"/>
          <p:cNvSpPr>
            <a:spLocks noGrp="1"/>
          </p:cNvSpPr>
          <p:nvPr>
            <p:ph idx="1"/>
          </p:nvPr>
        </p:nvSpPr>
        <p:spPr/>
        <p:txBody>
          <a:bodyPr/>
          <a:lstStyle/>
          <a:p>
            <a:r>
              <a:rPr lang="en-US" sz="1800" dirty="0"/>
              <a:t>Data processing (third trend)</a:t>
            </a:r>
          </a:p>
          <a:p>
            <a:pPr lvl="1"/>
            <a:r>
              <a:rPr lang="en-US" sz="1800" dirty="0"/>
              <a:t>Traditional ETL (extract, transform, load) </a:t>
            </a:r>
          </a:p>
          <a:p>
            <a:pPr lvl="1"/>
            <a:r>
              <a:rPr lang="en-US" sz="1800" dirty="0"/>
              <a:t>Data Stores (</a:t>
            </a:r>
            <a:r>
              <a:rPr lang="en-US" sz="1800" dirty="0" err="1"/>
              <a:t>HBase</a:t>
            </a:r>
            <a:r>
              <a:rPr lang="en-US" sz="1800" dirty="0"/>
              <a:t>, ……..)</a:t>
            </a:r>
          </a:p>
          <a:p>
            <a:pPr lvl="1"/>
            <a:r>
              <a:rPr lang="en-US" sz="1800" dirty="0"/>
              <a:t>Tools for processing of streaming, </a:t>
            </a:r>
          </a:p>
          <a:p>
            <a:pPr marL="457200" lvl="1" indent="0">
              <a:buNone/>
            </a:pPr>
            <a:r>
              <a:rPr lang="en-US" sz="1800" dirty="0"/>
              <a:t>     multimedia &amp; batch data</a:t>
            </a:r>
          </a:p>
          <a:p>
            <a:r>
              <a:rPr lang="en-US" sz="1800" dirty="0"/>
              <a:t>Machine Learning (fourth trend)</a:t>
            </a:r>
          </a:p>
          <a:p>
            <a:pPr lvl="1"/>
            <a:r>
              <a:rPr lang="en-US" sz="1800" dirty="0"/>
              <a:t>Classification</a:t>
            </a:r>
          </a:p>
          <a:p>
            <a:pPr lvl="1"/>
            <a:r>
              <a:rPr lang="en-US" sz="1800" dirty="0"/>
              <a:t>Regression</a:t>
            </a:r>
          </a:p>
          <a:p>
            <a:pPr lvl="1"/>
            <a:r>
              <a:rPr lang="en-US" sz="1800" dirty="0"/>
              <a:t>Clustering</a:t>
            </a:r>
          </a:p>
          <a:p>
            <a:pPr lvl="1"/>
            <a:r>
              <a:rPr lang="en-US" sz="1800" dirty="0"/>
              <a:t>Collaborative filtering</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106</a:t>
            </a:fld>
            <a:endParaRPr lang="ro-RO" altLang="en-US" sz="900">
              <a:solidFill>
                <a:schemeClr val="bg1"/>
              </a:solidFill>
            </a:endParaRPr>
          </a:p>
        </p:txBody>
      </p:sp>
      <p:sp>
        <p:nvSpPr>
          <p:cNvPr id="7" name="Alternate Process 6">
            <a:extLst>
              <a:ext uri="{FF2B5EF4-FFF2-40B4-BE49-F238E27FC236}">
                <a16:creationId xmlns:a16="http://schemas.microsoft.com/office/drawing/2014/main" id="{84F48E13-4AEE-514E-B898-12E9B6D964FB}"/>
              </a:ext>
            </a:extLst>
          </p:cNvPr>
          <p:cNvSpPr/>
          <p:nvPr/>
        </p:nvSpPr>
        <p:spPr>
          <a:xfrm>
            <a:off x="4513157" y="3564960"/>
            <a:ext cx="3004559" cy="910583"/>
          </a:xfrm>
          <a:prstGeom prst="flowChartAlternateProcess">
            <a:avLst/>
          </a:prstGeom>
          <a:solidFill>
            <a:srgbClr val="FF6600">
              <a:alpha val="45000"/>
            </a:srgbClr>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   Big Datasets</a:t>
            </a:r>
          </a:p>
        </p:txBody>
      </p:sp>
      <p:sp>
        <p:nvSpPr>
          <p:cNvPr id="8" name="Alternate Process 7">
            <a:extLst>
              <a:ext uri="{FF2B5EF4-FFF2-40B4-BE49-F238E27FC236}">
                <a16:creationId xmlns:a16="http://schemas.microsoft.com/office/drawing/2014/main" id="{9A67EB82-9FDD-F24B-939E-138A50940D21}"/>
              </a:ext>
            </a:extLst>
          </p:cNvPr>
          <p:cNvSpPr/>
          <p:nvPr/>
        </p:nvSpPr>
        <p:spPr>
          <a:xfrm>
            <a:off x="6096000" y="3564960"/>
            <a:ext cx="2863138" cy="910583"/>
          </a:xfrm>
          <a:prstGeom prst="flowChartAlternateProcess">
            <a:avLst/>
          </a:prstGeom>
          <a:solidFill>
            <a:schemeClr val="accent3">
              <a:lumMod val="50000"/>
              <a:alpha val="57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dirty="0"/>
              <a:t>    Machine     </a:t>
            </a:r>
          </a:p>
          <a:p>
            <a:pPr algn="r"/>
            <a:r>
              <a:rPr lang="en-US" sz="1600" dirty="0"/>
              <a:t>Learning    </a:t>
            </a:r>
          </a:p>
        </p:txBody>
      </p:sp>
      <p:sp>
        <p:nvSpPr>
          <p:cNvPr id="9" name="Alternate Process 8">
            <a:extLst>
              <a:ext uri="{FF2B5EF4-FFF2-40B4-BE49-F238E27FC236}">
                <a16:creationId xmlns:a16="http://schemas.microsoft.com/office/drawing/2014/main" id="{588D2798-3889-9243-99CD-572407E75750}"/>
              </a:ext>
            </a:extLst>
          </p:cNvPr>
          <p:cNvSpPr/>
          <p:nvPr/>
        </p:nvSpPr>
        <p:spPr>
          <a:xfrm>
            <a:off x="6096000" y="3564961"/>
            <a:ext cx="1421716" cy="2469254"/>
          </a:xfrm>
          <a:prstGeom prst="flowChartAlternateProcess">
            <a:avLst/>
          </a:prstGeom>
          <a:solidFill>
            <a:schemeClr val="tx2">
              <a:lumMod val="60000"/>
              <a:lumOff val="40000"/>
              <a:alpha val="4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600" dirty="0"/>
          </a:p>
          <a:p>
            <a:pPr algn="ctr"/>
            <a:endParaRPr lang="en-US" sz="1600" dirty="0"/>
          </a:p>
          <a:p>
            <a:pPr algn="ctr"/>
            <a:r>
              <a:rPr lang="en-US" sz="1600" dirty="0"/>
              <a:t>Distributed Computing</a:t>
            </a:r>
          </a:p>
        </p:txBody>
      </p:sp>
      <p:sp>
        <p:nvSpPr>
          <p:cNvPr id="10" name="Rectangle 9">
            <a:extLst>
              <a:ext uri="{FF2B5EF4-FFF2-40B4-BE49-F238E27FC236}">
                <a16:creationId xmlns:a16="http://schemas.microsoft.com/office/drawing/2014/main" id="{41D595F8-3AC8-E945-9182-CFD663F1D0C5}"/>
              </a:ext>
            </a:extLst>
          </p:cNvPr>
          <p:cNvSpPr/>
          <p:nvPr/>
        </p:nvSpPr>
        <p:spPr>
          <a:xfrm>
            <a:off x="1164080" y="4784283"/>
            <a:ext cx="3605026" cy="133148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Working at the Intersection of these four trends is very exciting and challenging and require new ways to store and process </a:t>
            </a:r>
            <a:r>
              <a:rPr lang="en-US" sz="1600" b="1" dirty="0"/>
              <a:t>Big Data </a:t>
            </a:r>
          </a:p>
        </p:txBody>
      </p:sp>
      <p:cxnSp>
        <p:nvCxnSpPr>
          <p:cNvPr id="11" name="Straight Arrow Connector 10">
            <a:extLst>
              <a:ext uri="{FF2B5EF4-FFF2-40B4-BE49-F238E27FC236}">
                <a16:creationId xmlns:a16="http://schemas.microsoft.com/office/drawing/2014/main" id="{30114FA4-C238-F141-B34F-C94D2D6CE8E0}"/>
              </a:ext>
            </a:extLst>
          </p:cNvPr>
          <p:cNvCxnSpPr>
            <a:stCxn id="12" idx="3"/>
          </p:cNvCxnSpPr>
          <p:nvPr/>
        </p:nvCxnSpPr>
        <p:spPr>
          <a:xfrm flipV="1">
            <a:off x="4769106" y="4040018"/>
            <a:ext cx="2082449" cy="141000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Alternate Process 11">
            <a:extLst>
              <a:ext uri="{FF2B5EF4-FFF2-40B4-BE49-F238E27FC236}">
                <a16:creationId xmlns:a16="http://schemas.microsoft.com/office/drawing/2014/main" id="{084B29E1-F548-8F4F-B9AE-E065FD442B39}"/>
              </a:ext>
            </a:extLst>
          </p:cNvPr>
          <p:cNvSpPr/>
          <p:nvPr/>
        </p:nvSpPr>
        <p:spPr>
          <a:xfrm>
            <a:off x="6096000" y="1752600"/>
            <a:ext cx="1421716" cy="2722944"/>
          </a:xfrm>
          <a:prstGeom prst="flowChartAlternateProcess">
            <a:avLst/>
          </a:prstGeom>
          <a:solidFill>
            <a:schemeClr val="accent2">
              <a:lumMod val="60000"/>
              <a:lumOff val="40000"/>
              <a:alpha val="45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Data Processing ETL (extract, transform, load) </a:t>
            </a:r>
          </a:p>
        </p:txBody>
      </p:sp>
    </p:spTree>
    <p:extLst>
      <p:ext uri="{BB962C8B-B14F-4D97-AF65-F5344CB8AC3E}">
        <p14:creationId xmlns:p14="http://schemas.microsoft.com/office/powerpoint/2010/main" val="37681011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A708-78AB-4FAD-92FF-EA71FCC9411C}"/>
              </a:ext>
            </a:extLst>
          </p:cNvPr>
          <p:cNvSpPr>
            <a:spLocks noGrp="1"/>
          </p:cNvSpPr>
          <p:nvPr>
            <p:ph type="title"/>
          </p:nvPr>
        </p:nvSpPr>
        <p:spPr/>
        <p:txBody>
          <a:bodyPr/>
          <a:lstStyle/>
          <a:p>
            <a:r>
              <a:rPr lang="ro-RO" dirty="0"/>
              <a:t>Apache </a:t>
            </a:r>
            <a:r>
              <a:rPr lang="ro-RO" dirty="0" err="1"/>
              <a:t>Flink</a:t>
            </a:r>
            <a:endParaRPr lang="ro-RO" dirty="0"/>
          </a:p>
        </p:txBody>
      </p:sp>
      <p:sp>
        <p:nvSpPr>
          <p:cNvPr id="3" name="Content Placeholder 2">
            <a:extLst>
              <a:ext uri="{FF2B5EF4-FFF2-40B4-BE49-F238E27FC236}">
                <a16:creationId xmlns:a16="http://schemas.microsoft.com/office/drawing/2014/main" id="{77C19277-B2E4-4D3B-8994-6671B70AB815}"/>
              </a:ext>
            </a:extLst>
          </p:cNvPr>
          <p:cNvSpPr>
            <a:spLocks noGrp="1"/>
          </p:cNvSpPr>
          <p:nvPr>
            <p:ph idx="1"/>
          </p:nvPr>
        </p:nvSpPr>
        <p:spPr>
          <a:xfrm>
            <a:off x="304800" y="1158081"/>
            <a:ext cx="8382000" cy="5181600"/>
          </a:xfrm>
        </p:spPr>
        <p:txBody>
          <a:bodyPr/>
          <a:lstStyle/>
          <a:p>
            <a:r>
              <a:rPr lang="en-US" sz="2000" dirty="0"/>
              <a:t>Massive parallel data flow engine with unified batch- and stream-processing</a:t>
            </a:r>
            <a:endParaRPr lang="ro-RO" sz="2000" dirty="0"/>
          </a:p>
          <a:p>
            <a:pPr lvl="1"/>
            <a:r>
              <a:rPr lang="en-US" sz="1800" dirty="0"/>
              <a:t>Batch and Stream APIs on top of a streaming engine</a:t>
            </a:r>
            <a:endParaRPr lang="ro-RO" sz="1800" dirty="0"/>
          </a:p>
          <a:p>
            <a:endParaRPr lang="ro-RO" dirty="0"/>
          </a:p>
          <a:p>
            <a:endParaRPr lang="ro-RO" dirty="0"/>
          </a:p>
          <a:p>
            <a:endParaRPr lang="ro-RO" dirty="0"/>
          </a:p>
          <a:p>
            <a:endParaRPr lang="ro-RO" dirty="0"/>
          </a:p>
          <a:p>
            <a:r>
              <a:rPr lang="en-US" sz="2000" dirty="0"/>
              <a:t>Performance and ease of use</a:t>
            </a:r>
            <a:r>
              <a:rPr lang="ro-RO" sz="2000" dirty="0"/>
              <a:t> </a:t>
            </a:r>
          </a:p>
          <a:p>
            <a:pPr lvl="1"/>
            <a:r>
              <a:rPr lang="en-US" sz="1800" dirty="0"/>
              <a:t>Exploits in-memory processing and pipelining, language-embedded logical APIs</a:t>
            </a:r>
            <a:endParaRPr lang="ro-RO" sz="1800" dirty="0"/>
          </a:p>
          <a:p>
            <a:r>
              <a:rPr lang="en-US" sz="2000" dirty="0"/>
              <a:t>A runtime that "just works" without tuning</a:t>
            </a:r>
          </a:p>
          <a:p>
            <a:pPr lvl="1"/>
            <a:r>
              <a:rPr lang="en-US" sz="1800" dirty="0"/>
              <a:t>custom memory management inside the JVM</a:t>
            </a:r>
            <a:endParaRPr lang="ro-RO" sz="1800" dirty="0"/>
          </a:p>
          <a:p>
            <a:r>
              <a:rPr lang="en-US" sz="2000" dirty="0"/>
              <a:t>Predictable and dependable execution</a:t>
            </a:r>
          </a:p>
          <a:p>
            <a:pPr lvl="1"/>
            <a:r>
              <a:rPr lang="en-US" sz="1800" dirty="0"/>
              <a:t>Bird’s-eye view of what runs and how, and what failed and why</a:t>
            </a:r>
          </a:p>
          <a:p>
            <a:endParaRPr lang="ro-RO" dirty="0"/>
          </a:p>
          <a:p>
            <a:endParaRPr lang="en-US" dirty="0"/>
          </a:p>
          <a:p>
            <a:endParaRPr lang="ro-RO" dirty="0"/>
          </a:p>
        </p:txBody>
      </p:sp>
      <p:sp>
        <p:nvSpPr>
          <p:cNvPr id="5" name="Footer Placeholder 4">
            <a:extLst>
              <a:ext uri="{FF2B5EF4-FFF2-40B4-BE49-F238E27FC236}">
                <a16:creationId xmlns:a16="http://schemas.microsoft.com/office/drawing/2014/main" id="{F1A4F995-5591-4F71-A3E2-785607C64F22}"/>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ED9BDBFF-ADBA-4E8F-84A0-F4CA906EDEAA}"/>
              </a:ext>
            </a:extLst>
          </p:cNvPr>
          <p:cNvSpPr>
            <a:spLocks noGrp="1"/>
          </p:cNvSpPr>
          <p:nvPr>
            <p:ph type="sldNum" sz="quarter" idx="12"/>
          </p:nvPr>
        </p:nvSpPr>
        <p:spPr/>
        <p:txBody>
          <a:bodyPr/>
          <a:lstStyle/>
          <a:p>
            <a:pPr>
              <a:defRPr/>
            </a:pPr>
            <a:fld id="{88B97DED-8DB5-4EC6-A031-597F56F5B475}" type="slidenum">
              <a:rPr lang="ro-RO" altLang="en-US" smtClean="0"/>
              <a:pPr>
                <a:defRPr/>
              </a:pPr>
              <a:t>107</a:t>
            </a:fld>
            <a:endParaRPr lang="ro-RO" altLang="en-US"/>
          </a:p>
        </p:txBody>
      </p:sp>
      <p:pic>
        <p:nvPicPr>
          <p:cNvPr id="7" name="Picture 6">
            <a:extLst>
              <a:ext uri="{FF2B5EF4-FFF2-40B4-BE49-F238E27FC236}">
                <a16:creationId xmlns:a16="http://schemas.microsoft.com/office/drawing/2014/main" id="{86486EE8-FDE1-4028-9C72-DB9AB9339D82}"/>
              </a:ext>
            </a:extLst>
          </p:cNvPr>
          <p:cNvPicPr>
            <a:picLocks noChangeAspect="1"/>
          </p:cNvPicPr>
          <p:nvPr/>
        </p:nvPicPr>
        <p:blipFill>
          <a:blip r:embed="rId2"/>
          <a:stretch>
            <a:fillRect/>
          </a:stretch>
        </p:blipFill>
        <p:spPr>
          <a:xfrm>
            <a:off x="2057400" y="2133600"/>
            <a:ext cx="4572000" cy="1655679"/>
          </a:xfrm>
          <a:prstGeom prst="rect">
            <a:avLst/>
          </a:prstGeom>
        </p:spPr>
      </p:pic>
    </p:spTree>
    <p:extLst>
      <p:ext uri="{BB962C8B-B14F-4D97-AF65-F5344CB8AC3E}">
        <p14:creationId xmlns:p14="http://schemas.microsoft.com/office/powerpoint/2010/main" val="9052099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89B5-15DF-448C-82EC-5A0C3FC2DFFE}"/>
              </a:ext>
            </a:extLst>
          </p:cNvPr>
          <p:cNvSpPr>
            <a:spLocks noGrp="1"/>
          </p:cNvSpPr>
          <p:nvPr>
            <p:ph type="title"/>
          </p:nvPr>
        </p:nvSpPr>
        <p:spPr/>
        <p:txBody>
          <a:bodyPr/>
          <a:lstStyle/>
          <a:p>
            <a:r>
              <a:rPr lang="ro-RO" dirty="0" err="1"/>
              <a:t>Flink</a:t>
            </a:r>
            <a:r>
              <a:rPr lang="ro-RO" dirty="0"/>
              <a:t> </a:t>
            </a:r>
            <a:r>
              <a:rPr lang="ro-RO" dirty="0" err="1"/>
              <a:t>System</a:t>
            </a:r>
            <a:r>
              <a:rPr lang="ro-RO" dirty="0"/>
              <a:t> </a:t>
            </a:r>
            <a:r>
              <a:rPr lang="ro-RO" dirty="0" err="1"/>
              <a:t>Stack</a:t>
            </a:r>
            <a:endParaRPr lang="ro-RO" dirty="0"/>
          </a:p>
        </p:txBody>
      </p:sp>
      <p:pic>
        <p:nvPicPr>
          <p:cNvPr id="7" name="Content Placeholder 6">
            <a:extLst>
              <a:ext uri="{FF2B5EF4-FFF2-40B4-BE49-F238E27FC236}">
                <a16:creationId xmlns:a16="http://schemas.microsoft.com/office/drawing/2014/main" id="{92B1B42D-FF10-4333-9275-4F1A19AA6312}"/>
              </a:ext>
            </a:extLst>
          </p:cNvPr>
          <p:cNvPicPr>
            <a:picLocks noGrp="1" noChangeAspect="1"/>
          </p:cNvPicPr>
          <p:nvPr>
            <p:ph idx="1"/>
          </p:nvPr>
        </p:nvPicPr>
        <p:blipFill>
          <a:blip r:embed="rId2"/>
          <a:stretch>
            <a:fillRect/>
          </a:stretch>
        </p:blipFill>
        <p:spPr>
          <a:xfrm>
            <a:off x="0" y="1110817"/>
            <a:ext cx="5486400" cy="2767926"/>
          </a:xfrm>
          <a:prstGeom prst="rect">
            <a:avLst/>
          </a:prstGeom>
        </p:spPr>
      </p:pic>
      <p:sp>
        <p:nvSpPr>
          <p:cNvPr id="5" name="Footer Placeholder 4">
            <a:extLst>
              <a:ext uri="{FF2B5EF4-FFF2-40B4-BE49-F238E27FC236}">
                <a16:creationId xmlns:a16="http://schemas.microsoft.com/office/drawing/2014/main" id="{5AB44F73-69A3-4B48-A00C-5DC5FDF8CFF7}"/>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19B53141-57B7-44F9-BC24-647B1B18F9D0}"/>
              </a:ext>
            </a:extLst>
          </p:cNvPr>
          <p:cNvSpPr>
            <a:spLocks noGrp="1"/>
          </p:cNvSpPr>
          <p:nvPr>
            <p:ph type="sldNum" sz="quarter" idx="12"/>
          </p:nvPr>
        </p:nvSpPr>
        <p:spPr/>
        <p:txBody>
          <a:bodyPr/>
          <a:lstStyle/>
          <a:p>
            <a:pPr>
              <a:defRPr/>
            </a:pPr>
            <a:fld id="{88B97DED-8DB5-4EC6-A031-597F56F5B475}" type="slidenum">
              <a:rPr lang="ro-RO" altLang="en-US" smtClean="0"/>
              <a:pPr>
                <a:defRPr/>
              </a:pPr>
              <a:t>108</a:t>
            </a:fld>
            <a:endParaRPr lang="ro-RO" altLang="en-US"/>
          </a:p>
        </p:txBody>
      </p:sp>
      <p:sp>
        <p:nvSpPr>
          <p:cNvPr id="8" name="Rectangle 7">
            <a:extLst>
              <a:ext uri="{FF2B5EF4-FFF2-40B4-BE49-F238E27FC236}">
                <a16:creationId xmlns:a16="http://schemas.microsoft.com/office/drawing/2014/main" id="{22926AD5-999B-47A9-955D-D1E0D784EE4E}"/>
              </a:ext>
            </a:extLst>
          </p:cNvPr>
          <p:cNvSpPr/>
          <p:nvPr/>
        </p:nvSpPr>
        <p:spPr>
          <a:xfrm>
            <a:off x="5486400" y="1408328"/>
            <a:ext cx="3581400" cy="2172903"/>
          </a:xfrm>
          <a:prstGeom prst="rect">
            <a:avLst/>
          </a:prstGeom>
        </p:spPr>
        <p:txBody>
          <a:bodyPr wrap="square">
            <a:spAutoFit/>
          </a:bodyPr>
          <a:lstStyle/>
          <a:p>
            <a:pPr marL="342900" indent="-342900">
              <a:spcBef>
                <a:spcPct val="20000"/>
              </a:spcBef>
              <a:buClr>
                <a:schemeClr val="accent2"/>
              </a:buClr>
              <a:buFont typeface="Arial" panose="020B0604020202020204" pitchFamily="34" charset="0"/>
              <a:buChar char="•"/>
            </a:pPr>
            <a:r>
              <a:rPr lang="ro-RO" dirty="0">
                <a:latin typeface="+mn-lt"/>
                <a:ea typeface="ＭＳ Ｐゴシック" charset="0"/>
              </a:rPr>
              <a:t>Rich set of </a:t>
            </a:r>
            <a:r>
              <a:rPr lang="ro-RO" dirty="0" err="1">
                <a:latin typeface="+mn-lt"/>
                <a:ea typeface="ＭＳ Ｐゴシック" charset="0"/>
              </a:rPr>
              <a:t>operators</a:t>
            </a:r>
            <a:endParaRPr lang="ro-RO" dirty="0">
              <a:latin typeface="+mn-lt"/>
              <a:ea typeface="ＭＳ Ｐゴシック" charset="0"/>
            </a:endParaRPr>
          </a:p>
          <a:p>
            <a:pPr marL="800100" lvl="2" indent="-342900">
              <a:spcBef>
                <a:spcPct val="20000"/>
              </a:spcBef>
              <a:buClr>
                <a:schemeClr val="accent2"/>
              </a:buClr>
              <a:buFont typeface="Wingdings" panose="05000000000000000000" pitchFamily="2" charset="2"/>
              <a:buChar char="§"/>
            </a:pPr>
            <a:r>
              <a:rPr lang="ro-RO" sz="1600" dirty="0" err="1">
                <a:latin typeface="+mn-lt"/>
                <a:ea typeface="ＭＳ Ｐゴシック" charset="0"/>
              </a:rPr>
              <a:t>Map</a:t>
            </a:r>
            <a:r>
              <a:rPr lang="ro-RO" sz="1600" dirty="0">
                <a:latin typeface="+mn-lt"/>
                <a:ea typeface="ＭＳ Ｐゴシック" charset="0"/>
              </a:rPr>
              <a:t>, Reduce, </a:t>
            </a:r>
            <a:r>
              <a:rPr lang="ro-RO" sz="1600" dirty="0" err="1">
                <a:latin typeface="+mn-lt"/>
                <a:ea typeface="ＭＳ Ｐゴシック" charset="0"/>
              </a:rPr>
              <a:t>Join</a:t>
            </a:r>
            <a:r>
              <a:rPr lang="ro-RO" sz="1600" dirty="0">
                <a:latin typeface="+mn-lt"/>
                <a:ea typeface="ＭＳ Ｐゴシック" charset="0"/>
              </a:rPr>
              <a:t>, </a:t>
            </a:r>
            <a:r>
              <a:rPr lang="ro-RO" sz="1600" dirty="0" err="1">
                <a:latin typeface="+mn-lt"/>
                <a:ea typeface="ＭＳ Ｐゴシック" charset="0"/>
              </a:rPr>
              <a:t>CoGroup</a:t>
            </a:r>
            <a:r>
              <a:rPr lang="ro-RO" sz="1600" dirty="0">
                <a:latin typeface="+mn-lt"/>
                <a:ea typeface="ＭＳ Ｐゴシック" charset="0"/>
              </a:rPr>
              <a:t>, Union, Iterate, Delta Iterate, </a:t>
            </a:r>
            <a:r>
              <a:rPr lang="ro-RO" sz="1600" dirty="0" err="1">
                <a:latin typeface="+mn-lt"/>
                <a:ea typeface="ＭＳ Ｐゴシック" charset="0"/>
              </a:rPr>
              <a:t>Filter</a:t>
            </a:r>
            <a:r>
              <a:rPr lang="ro-RO" sz="1600" dirty="0">
                <a:latin typeface="+mn-lt"/>
                <a:ea typeface="ＭＳ Ｐゴシック" charset="0"/>
              </a:rPr>
              <a:t>, </a:t>
            </a:r>
            <a:r>
              <a:rPr lang="ro-RO" sz="1600" dirty="0" err="1">
                <a:latin typeface="+mn-lt"/>
                <a:ea typeface="ＭＳ Ｐゴシック" charset="0"/>
              </a:rPr>
              <a:t>FlatMap</a:t>
            </a:r>
            <a:r>
              <a:rPr lang="ro-RO" sz="1600" dirty="0">
                <a:latin typeface="+mn-lt"/>
                <a:ea typeface="ＭＳ Ｐゴシック" charset="0"/>
              </a:rPr>
              <a:t>, </a:t>
            </a:r>
            <a:r>
              <a:rPr lang="ro-RO" sz="1600" dirty="0" err="1">
                <a:latin typeface="+mn-lt"/>
                <a:ea typeface="ＭＳ Ｐゴシック" charset="0"/>
              </a:rPr>
              <a:t>GroupReduce</a:t>
            </a:r>
            <a:r>
              <a:rPr lang="ro-RO" sz="1600" dirty="0">
                <a:latin typeface="+mn-lt"/>
                <a:ea typeface="ＭＳ Ｐゴシック" charset="0"/>
              </a:rPr>
              <a:t>, Project, </a:t>
            </a:r>
            <a:r>
              <a:rPr lang="ro-RO" sz="1600" dirty="0" err="1">
                <a:latin typeface="+mn-lt"/>
                <a:ea typeface="ＭＳ Ｐゴシック" charset="0"/>
              </a:rPr>
              <a:t>Aggregate</a:t>
            </a:r>
            <a:r>
              <a:rPr lang="ro-RO" sz="1600" dirty="0">
                <a:latin typeface="+mn-lt"/>
                <a:ea typeface="ＭＳ Ｐゴシック" charset="0"/>
              </a:rPr>
              <a:t>, Distinct, Vertex-Update, </a:t>
            </a:r>
            <a:r>
              <a:rPr lang="ro-RO" sz="1600" dirty="0" err="1">
                <a:latin typeface="+mn-lt"/>
                <a:ea typeface="ＭＳ Ｐゴシック" charset="0"/>
              </a:rPr>
              <a:t>Accumulators</a:t>
            </a:r>
            <a:endParaRPr lang="ro-RO" sz="1600" dirty="0">
              <a:latin typeface="+mn-lt"/>
              <a:ea typeface="ＭＳ Ｐゴシック" charset="0"/>
            </a:endParaRPr>
          </a:p>
          <a:p>
            <a:endParaRPr lang="ro-RO" dirty="0">
              <a:latin typeface="+mn-lt"/>
            </a:endParaRPr>
          </a:p>
        </p:txBody>
      </p:sp>
      <p:pic>
        <p:nvPicPr>
          <p:cNvPr id="9" name="Picture 8">
            <a:extLst>
              <a:ext uri="{FF2B5EF4-FFF2-40B4-BE49-F238E27FC236}">
                <a16:creationId xmlns:a16="http://schemas.microsoft.com/office/drawing/2014/main" id="{30F446D2-ABC4-4767-ADC2-CA1BA1C7E5E7}"/>
              </a:ext>
            </a:extLst>
          </p:cNvPr>
          <p:cNvPicPr>
            <a:picLocks noChangeAspect="1"/>
          </p:cNvPicPr>
          <p:nvPr/>
        </p:nvPicPr>
        <p:blipFill>
          <a:blip r:embed="rId3"/>
          <a:stretch>
            <a:fillRect/>
          </a:stretch>
        </p:blipFill>
        <p:spPr>
          <a:xfrm>
            <a:off x="1475999" y="4292788"/>
            <a:ext cx="6372601" cy="1846367"/>
          </a:xfrm>
          <a:prstGeom prst="rect">
            <a:avLst/>
          </a:prstGeom>
        </p:spPr>
      </p:pic>
    </p:spTree>
    <p:extLst>
      <p:ext uri="{BB962C8B-B14F-4D97-AF65-F5344CB8AC3E}">
        <p14:creationId xmlns:p14="http://schemas.microsoft.com/office/powerpoint/2010/main" val="9488747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D0C7-F9C1-4735-B6BB-568EC057EC47}"/>
              </a:ext>
            </a:extLst>
          </p:cNvPr>
          <p:cNvSpPr>
            <a:spLocks noGrp="1"/>
          </p:cNvSpPr>
          <p:nvPr>
            <p:ph type="title"/>
          </p:nvPr>
        </p:nvSpPr>
        <p:spPr/>
        <p:txBody>
          <a:bodyPr/>
          <a:lstStyle/>
          <a:p>
            <a:r>
              <a:rPr lang="ro-RO" dirty="0" err="1"/>
              <a:t>Flink</a:t>
            </a:r>
            <a:r>
              <a:rPr lang="ro-RO" dirty="0"/>
              <a:t> K-</a:t>
            </a:r>
            <a:r>
              <a:rPr lang="ro-RO" dirty="0" err="1"/>
              <a:t>Means</a:t>
            </a:r>
            <a:r>
              <a:rPr lang="ro-RO" dirty="0"/>
              <a:t> </a:t>
            </a:r>
            <a:r>
              <a:rPr lang="ro-RO" dirty="0" err="1"/>
              <a:t>Clustering</a:t>
            </a:r>
            <a:endParaRPr lang="ro-RO" dirty="0"/>
          </a:p>
        </p:txBody>
      </p:sp>
      <p:sp>
        <p:nvSpPr>
          <p:cNvPr id="3" name="Content Placeholder 2">
            <a:extLst>
              <a:ext uri="{FF2B5EF4-FFF2-40B4-BE49-F238E27FC236}">
                <a16:creationId xmlns:a16="http://schemas.microsoft.com/office/drawing/2014/main" id="{3FC05F37-1DBE-4ED0-84DB-E3246BC55109}"/>
              </a:ext>
            </a:extLst>
          </p:cNvPr>
          <p:cNvSpPr>
            <a:spLocks noGrp="1"/>
          </p:cNvSpPr>
          <p:nvPr>
            <p:ph idx="1"/>
          </p:nvPr>
        </p:nvSpPr>
        <p:spPr>
          <a:xfrm>
            <a:off x="389562" y="1219200"/>
            <a:ext cx="8382000" cy="5181600"/>
          </a:xfrm>
        </p:spPr>
        <p:txBody>
          <a:bodyPr/>
          <a:lstStyle/>
          <a:p>
            <a:r>
              <a:rPr lang="ro-RO" sz="2000" dirty="0"/>
              <a:t>Cluster </a:t>
            </a:r>
            <a:r>
              <a:rPr lang="ro-RO" sz="2000" dirty="0" err="1"/>
              <a:t>analysis</a:t>
            </a:r>
            <a:r>
              <a:rPr lang="ro-RO" sz="2000" dirty="0"/>
              <a:t> in data </a:t>
            </a:r>
            <a:r>
              <a:rPr lang="ro-RO" sz="2000" dirty="0" err="1"/>
              <a:t>mining</a:t>
            </a:r>
            <a:endParaRPr lang="ro-RO" sz="2000" dirty="0"/>
          </a:p>
          <a:p>
            <a:r>
              <a:rPr lang="ro-RO" sz="2000" dirty="0" err="1"/>
              <a:t>Partitions</a:t>
            </a:r>
            <a:r>
              <a:rPr lang="ro-RO" sz="2000" dirty="0"/>
              <a:t> </a:t>
            </a:r>
            <a:r>
              <a:rPr lang="ro-RO" sz="2000" b="1" i="1" dirty="0"/>
              <a:t>n </a:t>
            </a:r>
            <a:r>
              <a:rPr lang="ro-RO" sz="2000" dirty="0" err="1"/>
              <a:t>observations</a:t>
            </a:r>
            <a:r>
              <a:rPr lang="ro-RO" sz="2000" dirty="0"/>
              <a:t> </a:t>
            </a:r>
            <a:r>
              <a:rPr lang="ro-RO" sz="2000" dirty="0" err="1"/>
              <a:t>into</a:t>
            </a:r>
            <a:r>
              <a:rPr lang="ro-RO" sz="2000" dirty="0"/>
              <a:t> </a:t>
            </a:r>
            <a:r>
              <a:rPr lang="ro-RO" sz="2000" b="1" i="1" dirty="0"/>
              <a:t>k </a:t>
            </a:r>
            <a:r>
              <a:rPr lang="ro-RO" sz="2000" dirty="0" err="1"/>
              <a:t>clusters</a:t>
            </a:r>
            <a:endParaRPr lang="ro-RO" sz="2000" dirty="0"/>
          </a:p>
          <a:p>
            <a:r>
              <a:rPr lang="ro-RO" sz="2000" dirty="0" err="1"/>
              <a:t>Assign</a:t>
            </a:r>
            <a:r>
              <a:rPr lang="ro-RO" sz="2000" dirty="0"/>
              <a:t> </a:t>
            </a:r>
            <a:r>
              <a:rPr lang="ro-RO" sz="2000" dirty="0" err="1"/>
              <a:t>points</a:t>
            </a:r>
            <a:r>
              <a:rPr lang="ro-RO" sz="2000" dirty="0"/>
              <a:t> </a:t>
            </a:r>
            <a:r>
              <a:rPr lang="ro-RO" sz="2000" dirty="0" err="1"/>
              <a:t>to</a:t>
            </a:r>
            <a:r>
              <a:rPr lang="ro-RO" sz="2000" dirty="0"/>
              <a:t> cluster </a:t>
            </a:r>
            <a:r>
              <a:rPr lang="ro-RO" sz="2000" dirty="0" err="1"/>
              <a:t>with</a:t>
            </a:r>
            <a:r>
              <a:rPr lang="ro-RO" sz="2000" dirty="0"/>
              <a:t> </a:t>
            </a:r>
            <a:r>
              <a:rPr lang="ro-RO" sz="2000" dirty="0" err="1"/>
              <a:t>smallest</a:t>
            </a:r>
            <a:r>
              <a:rPr lang="ro-RO" sz="2000" dirty="0"/>
              <a:t> (euclidian) </a:t>
            </a:r>
            <a:r>
              <a:rPr lang="ro-RO" sz="2000" dirty="0" err="1"/>
              <a:t>distance</a:t>
            </a:r>
            <a:endParaRPr lang="ro-RO" sz="2000" dirty="0"/>
          </a:p>
          <a:p>
            <a:r>
              <a:rPr lang="ro-RO" sz="2000" dirty="0"/>
              <a:t>Input</a:t>
            </a:r>
            <a:r>
              <a:rPr lang="en-US" sz="2000" dirty="0"/>
              <a:t>:</a:t>
            </a:r>
          </a:p>
          <a:p>
            <a:pPr lvl="1"/>
            <a:r>
              <a:rPr lang="ro-RO" sz="1800" dirty="0"/>
              <a:t>Set</a:t>
            </a:r>
            <a:r>
              <a:rPr lang="en-US" sz="1800" dirty="0"/>
              <a:t> </a:t>
            </a:r>
            <a:r>
              <a:rPr lang="ro-RO" sz="1800" dirty="0"/>
              <a:t>of</a:t>
            </a:r>
            <a:r>
              <a:rPr lang="en-US" sz="1800" dirty="0"/>
              <a:t> </a:t>
            </a:r>
            <a:r>
              <a:rPr lang="ro-RO" sz="1800" dirty="0" err="1"/>
              <a:t>observations</a:t>
            </a:r>
            <a:r>
              <a:rPr lang="en-US" sz="1800" dirty="0"/>
              <a:t> </a:t>
            </a:r>
            <a:r>
              <a:rPr lang="ro-RO" sz="1800" b="1" i="1" dirty="0"/>
              <a:t>X</a:t>
            </a:r>
            <a:r>
              <a:rPr lang="ro-RO" sz="1800" dirty="0"/>
              <a:t>= {x</a:t>
            </a:r>
            <a:r>
              <a:rPr lang="ro-RO" sz="1200" dirty="0"/>
              <a:t>1</a:t>
            </a:r>
            <a:r>
              <a:rPr lang="ro-RO" sz="1800" dirty="0"/>
              <a:t>, x</a:t>
            </a:r>
            <a:r>
              <a:rPr lang="ro-RO" sz="1200" dirty="0"/>
              <a:t>2</a:t>
            </a:r>
            <a:r>
              <a:rPr lang="ro-RO" sz="1800" dirty="0"/>
              <a:t>, …, </a:t>
            </a:r>
            <a:r>
              <a:rPr lang="ro-RO" sz="1800" dirty="0" err="1"/>
              <a:t>x</a:t>
            </a:r>
            <a:r>
              <a:rPr lang="ro-RO" sz="1200" dirty="0" err="1"/>
              <a:t>n</a:t>
            </a:r>
            <a:r>
              <a:rPr lang="ro-RO" sz="1800" dirty="0"/>
              <a:t>}</a:t>
            </a:r>
            <a:endParaRPr lang="en-US" sz="1800" dirty="0"/>
          </a:p>
          <a:p>
            <a:pPr lvl="1"/>
            <a:r>
              <a:rPr lang="en-US" sz="1800" dirty="0"/>
              <a:t>Number of clusters K</a:t>
            </a:r>
          </a:p>
          <a:p>
            <a:pPr lvl="1"/>
            <a:r>
              <a:rPr lang="en-US" sz="1800" dirty="0"/>
              <a:t>Convergence criteria K</a:t>
            </a:r>
          </a:p>
          <a:p>
            <a:r>
              <a:rPr lang="en-US" sz="2000" dirty="0"/>
              <a:t>Result:</a:t>
            </a:r>
          </a:p>
          <a:p>
            <a:pPr lvl="1"/>
            <a:r>
              <a:rPr lang="en-US" sz="1800" dirty="0"/>
              <a:t>Set of clusters C= {c</a:t>
            </a:r>
            <a:r>
              <a:rPr lang="en-US" sz="1200" dirty="0"/>
              <a:t>1</a:t>
            </a:r>
            <a:r>
              <a:rPr lang="en-US" sz="1800" dirty="0"/>
              <a:t>, c</a:t>
            </a:r>
            <a:r>
              <a:rPr lang="en-US" sz="1200" dirty="0"/>
              <a:t>2</a:t>
            </a:r>
            <a:r>
              <a:rPr lang="en-US" sz="1800" dirty="0"/>
              <a:t>, …, </a:t>
            </a:r>
            <a:r>
              <a:rPr lang="en-US" sz="1800" dirty="0" err="1"/>
              <a:t>c</a:t>
            </a:r>
            <a:r>
              <a:rPr lang="en-US" sz="1200" dirty="0" err="1"/>
              <a:t>k</a:t>
            </a:r>
            <a:r>
              <a:rPr lang="en-US" sz="1800" dirty="0"/>
              <a:t>}</a:t>
            </a:r>
          </a:p>
          <a:p>
            <a:pPr lvl="1"/>
            <a:endParaRPr lang="ro-RO" dirty="0"/>
          </a:p>
          <a:p>
            <a:endParaRPr lang="ro-RO" dirty="0"/>
          </a:p>
          <a:p>
            <a:endParaRPr lang="ro-RO" dirty="0"/>
          </a:p>
        </p:txBody>
      </p:sp>
      <p:sp>
        <p:nvSpPr>
          <p:cNvPr id="5" name="Footer Placeholder 4">
            <a:extLst>
              <a:ext uri="{FF2B5EF4-FFF2-40B4-BE49-F238E27FC236}">
                <a16:creationId xmlns:a16="http://schemas.microsoft.com/office/drawing/2014/main" id="{7329653A-E675-4E6E-96E0-FC52B42DD7C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82F8865A-7560-487A-AB91-CBAD9535DB5D}"/>
              </a:ext>
            </a:extLst>
          </p:cNvPr>
          <p:cNvSpPr>
            <a:spLocks noGrp="1"/>
          </p:cNvSpPr>
          <p:nvPr>
            <p:ph type="sldNum" sz="quarter" idx="12"/>
          </p:nvPr>
        </p:nvSpPr>
        <p:spPr/>
        <p:txBody>
          <a:bodyPr/>
          <a:lstStyle/>
          <a:p>
            <a:pPr>
              <a:defRPr/>
            </a:pPr>
            <a:fld id="{88B97DED-8DB5-4EC6-A031-597F56F5B475}" type="slidenum">
              <a:rPr lang="ro-RO" altLang="en-US" smtClean="0"/>
              <a:pPr>
                <a:defRPr/>
              </a:pPr>
              <a:t>109</a:t>
            </a:fld>
            <a:endParaRPr lang="ro-RO" altLang="en-US"/>
          </a:p>
        </p:txBody>
      </p:sp>
      <p:sp>
        <p:nvSpPr>
          <p:cNvPr id="8" name="TextBox 7">
            <a:extLst>
              <a:ext uri="{FF2B5EF4-FFF2-40B4-BE49-F238E27FC236}">
                <a16:creationId xmlns:a16="http://schemas.microsoft.com/office/drawing/2014/main" id="{E28B9852-57FC-4FE1-B4BC-5A42DBE1FC9F}"/>
              </a:ext>
            </a:extLst>
          </p:cNvPr>
          <p:cNvSpPr txBox="1"/>
          <p:nvPr/>
        </p:nvSpPr>
        <p:spPr>
          <a:xfrm>
            <a:off x="609600" y="4587849"/>
            <a:ext cx="8077200" cy="1815882"/>
          </a:xfrm>
          <a:prstGeom prst="rect">
            <a:avLst/>
          </a:prstGeom>
          <a:noFill/>
        </p:spPr>
        <p:txBody>
          <a:bodyPr wrap="square" rtlCol="0">
            <a:spAutoFit/>
          </a:bodyPr>
          <a:lstStyle/>
          <a:p>
            <a:r>
              <a:rPr lang="ro-RO" sz="1400" dirty="0" err="1">
                <a:latin typeface="Consolas" panose="020B0609020204030204" pitchFamily="49" charset="0"/>
              </a:rPr>
              <a:t>Init:select</a:t>
            </a:r>
            <a:r>
              <a:rPr lang="en-US" sz="1400" dirty="0">
                <a:latin typeface="Consolas" panose="020B0609020204030204" pitchFamily="49" charset="0"/>
              </a:rPr>
              <a:t> </a:t>
            </a:r>
            <a:r>
              <a:rPr lang="ro-RO" sz="1400" b="1" i="1" dirty="0">
                <a:latin typeface="Consolas" panose="020B0609020204030204" pitchFamily="49" charset="0"/>
              </a:rPr>
              <a:t>k</a:t>
            </a:r>
            <a:r>
              <a:rPr lang="en-US" sz="1400" b="1" i="1" dirty="0">
                <a:latin typeface="Consolas" panose="020B0609020204030204" pitchFamily="49" charset="0"/>
              </a:rPr>
              <a:t> </a:t>
            </a:r>
            <a:r>
              <a:rPr lang="ro-RO" sz="1400" dirty="0">
                <a:latin typeface="Consolas" panose="020B0609020204030204" pitchFamily="49" charset="0"/>
              </a:rPr>
              <a:t>data</a:t>
            </a:r>
            <a:r>
              <a:rPr lang="en-US" sz="1400" dirty="0">
                <a:latin typeface="Consolas" panose="020B0609020204030204" pitchFamily="49" charset="0"/>
              </a:rPr>
              <a:t> </a:t>
            </a:r>
            <a:r>
              <a:rPr lang="ro-RO" sz="1400" dirty="0" err="1">
                <a:latin typeface="Consolas" panose="020B0609020204030204" pitchFamily="49" charset="0"/>
              </a:rPr>
              <a:t>points</a:t>
            </a:r>
            <a:r>
              <a:rPr lang="en-US" sz="1400" dirty="0">
                <a:latin typeface="Consolas" panose="020B0609020204030204" pitchFamily="49" charset="0"/>
              </a:rPr>
              <a:t> </a:t>
            </a:r>
            <a:r>
              <a:rPr lang="ro-RO" sz="1400" dirty="0">
                <a:latin typeface="Consolas" panose="020B0609020204030204" pitchFamily="49" charset="0"/>
              </a:rPr>
              <a:t>as</a:t>
            </a:r>
            <a:r>
              <a:rPr lang="en-US" sz="1400" dirty="0">
                <a:latin typeface="Consolas" panose="020B0609020204030204" pitchFamily="49" charset="0"/>
              </a:rPr>
              <a:t> </a:t>
            </a:r>
            <a:r>
              <a:rPr lang="ro-RO" sz="1400" dirty="0">
                <a:latin typeface="Consolas" panose="020B0609020204030204" pitchFamily="49" charset="0"/>
              </a:rPr>
              <a:t>cluster</a:t>
            </a:r>
            <a:r>
              <a:rPr lang="en-US" sz="1400" dirty="0">
                <a:latin typeface="Consolas" panose="020B0609020204030204" pitchFamily="49" charset="0"/>
              </a:rPr>
              <a:t> </a:t>
            </a:r>
            <a:r>
              <a:rPr lang="ro-RO" sz="1400" dirty="0" err="1">
                <a:latin typeface="Consolas" panose="020B0609020204030204" pitchFamily="49" charset="0"/>
              </a:rPr>
              <a:t>centroids</a:t>
            </a:r>
            <a:r>
              <a:rPr lang="en-US" sz="1400" dirty="0">
                <a:latin typeface="Consolas" panose="020B0609020204030204" pitchFamily="49" charset="0"/>
              </a:rPr>
              <a:t> </a:t>
            </a:r>
            <a:r>
              <a:rPr lang="ro-RO" sz="1400" b="1" i="1" dirty="0">
                <a:latin typeface="Consolas" panose="020B0609020204030204" pitchFamily="49" charset="0"/>
              </a:rPr>
              <a:t>C</a:t>
            </a:r>
            <a:r>
              <a:rPr lang="ro-RO" sz="1400" dirty="0">
                <a:latin typeface="Consolas" panose="020B0609020204030204" pitchFamily="49" charset="0"/>
              </a:rPr>
              <a:t>= {c1, c2, …, </a:t>
            </a:r>
            <a:r>
              <a:rPr lang="ro-RO" sz="1400" dirty="0" err="1">
                <a:latin typeface="Consolas" panose="020B0609020204030204" pitchFamily="49" charset="0"/>
              </a:rPr>
              <a:t>ck</a:t>
            </a:r>
            <a:r>
              <a:rPr lang="ro-RO" sz="1400" dirty="0">
                <a:latin typeface="Consolas" panose="020B0609020204030204" pitchFamily="49" charset="0"/>
              </a:rPr>
              <a:t>}</a:t>
            </a:r>
            <a:endParaRPr lang="en-US" sz="1400" dirty="0">
              <a:latin typeface="Consolas" panose="020B0609020204030204" pitchFamily="49" charset="0"/>
            </a:endParaRPr>
          </a:p>
          <a:p>
            <a:r>
              <a:rPr lang="ro-RO" sz="1400" dirty="0" err="1">
                <a:latin typeface="Consolas" panose="020B0609020204030204" pitchFamily="49" charset="0"/>
              </a:rPr>
              <a:t>Compute</a:t>
            </a:r>
            <a:r>
              <a:rPr lang="ro-RO" sz="1400" dirty="0">
                <a:latin typeface="Consolas" panose="020B0609020204030204" pitchFamily="49" charset="0"/>
              </a:rPr>
              <a:t>:</a:t>
            </a:r>
            <a:endParaRPr lang="en-US" sz="1400" dirty="0">
              <a:latin typeface="Consolas" panose="020B0609020204030204" pitchFamily="49" charset="0"/>
            </a:endParaRPr>
          </a:p>
          <a:p>
            <a:r>
              <a:rPr lang="en-US" sz="1400" dirty="0">
                <a:latin typeface="Consolas" panose="020B0609020204030204" pitchFamily="49" charset="0"/>
              </a:rPr>
              <a:t>	do</a:t>
            </a:r>
          </a:p>
          <a:p>
            <a:r>
              <a:rPr lang="en-US" sz="1400" dirty="0">
                <a:latin typeface="Consolas" panose="020B0609020204030204" pitchFamily="49" charset="0"/>
              </a:rPr>
              <a:t>	 	f</a:t>
            </a:r>
            <a:r>
              <a:rPr lang="ro-RO" sz="1400" dirty="0" err="1">
                <a:latin typeface="Consolas" panose="020B0609020204030204" pitchFamily="49" charset="0"/>
              </a:rPr>
              <a:t>oreach</a:t>
            </a:r>
            <a:r>
              <a:rPr lang="en-US" sz="1400" dirty="0">
                <a:latin typeface="Consolas" panose="020B0609020204030204" pitchFamily="49" charset="0"/>
              </a:rPr>
              <a:t> </a:t>
            </a:r>
            <a:r>
              <a:rPr lang="ro-RO" sz="1400" dirty="0">
                <a:latin typeface="Consolas" panose="020B0609020204030204" pitchFamily="49" charset="0"/>
              </a:rPr>
              <a:t>x</a:t>
            </a:r>
            <a:r>
              <a:rPr lang="en-US" sz="1400" dirty="0">
                <a:latin typeface="Consolas" panose="020B0609020204030204" pitchFamily="49" charset="0"/>
              </a:rPr>
              <a:t> </a:t>
            </a:r>
            <a:r>
              <a:rPr lang="ro-RO" sz="1400" dirty="0">
                <a:latin typeface="Consolas" panose="020B0609020204030204" pitchFamily="49" charset="0"/>
              </a:rPr>
              <a:t>in X</a:t>
            </a:r>
          </a:p>
          <a:p>
            <a:r>
              <a:rPr lang="en-US" sz="1400" dirty="0">
                <a:latin typeface="Consolas" panose="020B0609020204030204" pitchFamily="49" charset="0"/>
              </a:rPr>
              <a:t>			</a:t>
            </a:r>
            <a:r>
              <a:rPr lang="ro-RO" sz="1400" dirty="0" err="1">
                <a:latin typeface="Consolas" panose="020B0609020204030204" pitchFamily="49" charset="0"/>
              </a:rPr>
              <a:t>assagin</a:t>
            </a:r>
            <a:r>
              <a:rPr lang="en-US" sz="1400" dirty="0">
                <a:latin typeface="Consolas" panose="020B0609020204030204" pitchFamily="49" charset="0"/>
              </a:rPr>
              <a:t> </a:t>
            </a:r>
            <a:r>
              <a:rPr lang="ro-RO" sz="1400" b="1" dirty="0">
                <a:latin typeface="Consolas" panose="020B0609020204030204" pitchFamily="49" charset="0"/>
              </a:rPr>
              <a:t>x</a:t>
            </a:r>
            <a:r>
              <a:rPr lang="en-US" sz="1400" b="1" dirty="0">
                <a:latin typeface="Consolas" panose="020B0609020204030204" pitchFamily="49" charset="0"/>
              </a:rPr>
              <a:t> </a:t>
            </a:r>
            <a:r>
              <a:rPr lang="ro-RO" sz="1400" dirty="0" err="1">
                <a:latin typeface="Consolas" panose="020B0609020204030204" pitchFamily="49" charset="0"/>
              </a:rPr>
              <a:t>to</a:t>
            </a:r>
            <a:r>
              <a:rPr lang="en-US" sz="1400" dirty="0">
                <a:latin typeface="Consolas" panose="020B0609020204030204" pitchFamily="49" charset="0"/>
              </a:rPr>
              <a:t> </a:t>
            </a:r>
            <a:r>
              <a:rPr lang="ro-RO" sz="1400" dirty="0">
                <a:latin typeface="Consolas" panose="020B0609020204030204" pitchFamily="49" charset="0"/>
              </a:rPr>
              <a:t>cluster</a:t>
            </a:r>
            <a:r>
              <a:rPr lang="en-US" sz="1400" dirty="0">
                <a:latin typeface="Consolas" panose="020B0609020204030204" pitchFamily="49" charset="0"/>
              </a:rPr>
              <a:t> </a:t>
            </a:r>
            <a:r>
              <a:rPr lang="ro-RO" sz="1400" dirty="0" err="1">
                <a:latin typeface="Consolas" panose="020B0609020204030204" pitchFamily="49" charset="0"/>
              </a:rPr>
              <a:t>with</a:t>
            </a:r>
            <a:r>
              <a:rPr lang="en-US" sz="1400" dirty="0">
                <a:latin typeface="Consolas" panose="020B0609020204030204" pitchFamily="49" charset="0"/>
              </a:rPr>
              <a:t> </a:t>
            </a:r>
            <a:r>
              <a:rPr lang="ro-RO" sz="1400" dirty="0" err="1">
                <a:latin typeface="Consolas" panose="020B0609020204030204" pitchFamily="49" charset="0"/>
              </a:rPr>
              <a:t>closest</a:t>
            </a:r>
            <a:r>
              <a:rPr lang="en-US" sz="1400" dirty="0">
                <a:latin typeface="Consolas" panose="020B0609020204030204" pitchFamily="49" charset="0"/>
              </a:rPr>
              <a:t> </a:t>
            </a:r>
            <a:r>
              <a:rPr lang="ro-RO" sz="1400" dirty="0" err="1">
                <a:latin typeface="Consolas" panose="020B0609020204030204" pitchFamily="49" charset="0"/>
              </a:rPr>
              <a:t>centroid</a:t>
            </a:r>
            <a:endParaRPr lang="en-US" sz="1400" dirty="0">
              <a:latin typeface="Consolas" panose="020B0609020204030204" pitchFamily="49" charset="0"/>
            </a:endParaRPr>
          </a:p>
          <a:p>
            <a:r>
              <a:rPr lang="en-US" sz="1400" dirty="0">
                <a:latin typeface="Consolas" panose="020B0609020204030204" pitchFamily="49" charset="0"/>
              </a:rPr>
              <a:t>		</a:t>
            </a:r>
            <a:r>
              <a:rPr lang="ro-RO" sz="1400" dirty="0" err="1">
                <a:latin typeface="Consolas" panose="020B0609020204030204" pitchFamily="49" charset="0"/>
              </a:rPr>
              <a:t>recompute</a:t>
            </a:r>
            <a:r>
              <a:rPr lang="en-US" sz="1400" dirty="0">
                <a:latin typeface="Consolas" panose="020B0609020204030204" pitchFamily="49" charset="0"/>
              </a:rPr>
              <a:t> </a:t>
            </a:r>
            <a:r>
              <a:rPr lang="ro-RO" sz="1400" dirty="0" err="1">
                <a:latin typeface="Consolas" panose="020B0609020204030204" pitchFamily="49" charset="0"/>
              </a:rPr>
              <a:t>centroido</a:t>
            </a:r>
            <a:r>
              <a:rPr lang="en-US" sz="1400" dirty="0">
                <a:latin typeface="Consolas" panose="020B0609020204030204" pitchFamily="49" charset="0"/>
              </a:rPr>
              <a:t> </a:t>
            </a:r>
            <a:r>
              <a:rPr lang="ro-RO" sz="1400" dirty="0" err="1">
                <a:latin typeface="Consolas" panose="020B0609020204030204" pitchFamily="49" charset="0"/>
              </a:rPr>
              <a:t>feach</a:t>
            </a:r>
            <a:r>
              <a:rPr lang="en-US" sz="1400" dirty="0">
                <a:latin typeface="Consolas" panose="020B0609020204030204" pitchFamily="49" charset="0"/>
              </a:rPr>
              <a:t> </a:t>
            </a:r>
            <a:r>
              <a:rPr lang="ro-RO" sz="1400" dirty="0">
                <a:latin typeface="Consolas" panose="020B0609020204030204" pitchFamily="49" charset="0"/>
              </a:rPr>
              <a:t>cluster</a:t>
            </a:r>
            <a:endParaRPr lang="en-US" sz="1400" dirty="0">
              <a:latin typeface="Consolas" panose="020B0609020204030204" pitchFamily="49" charset="0"/>
            </a:endParaRPr>
          </a:p>
          <a:p>
            <a:r>
              <a:rPr lang="en-US" sz="1400" dirty="0">
                <a:latin typeface="Consolas" panose="020B0609020204030204" pitchFamily="49" charset="0"/>
              </a:rPr>
              <a:t>	while </a:t>
            </a:r>
            <a:r>
              <a:rPr lang="en-US" sz="1400" dirty="0" err="1">
                <a:latin typeface="Consolas" panose="020B0609020204030204" pitchFamily="49" charset="0"/>
              </a:rPr>
              <a:t>ξi</a:t>
            </a:r>
            <a:r>
              <a:rPr lang="en-US" sz="1400" dirty="0">
                <a:latin typeface="Consolas" panose="020B0609020204030204" pitchFamily="49" charset="0"/>
              </a:rPr>
              <a:t> s not reached (or fixed number of iterations)</a:t>
            </a:r>
          </a:p>
          <a:p>
            <a:r>
              <a:rPr lang="en-US" sz="1400" dirty="0"/>
              <a:t>16</a:t>
            </a:r>
            <a:endParaRPr lang="ro-RO" sz="1400" dirty="0"/>
          </a:p>
        </p:txBody>
      </p:sp>
      <p:pic>
        <p:nvPicPr>
          <p:cNvPr id="9" name="Picture 8">
            <a:extLst>
              <a:ext uri="{FF2B5EF4-FFF2-40B4-BE49-F238E27FC236}">
                <a16:creationId xmlns:a16="http://schemas.microsoft.com/office/drawing/2014/main" id="{E9ECAF2A-BBD9-4D60-B22C-1D21B559AFB6}"/>
              </a:ext>
            </a:extLst>
          </p:cNvPr>
          <p:cNvPicPr>
            <a:picLocks noChangeAspect="1"/>
          </p:cNvPicPr>
          <p:nvPr/>
        </p:nvPicPr>
        <p:blipFill>
          <a:blip r:embed="rId2"/>
          <a:stretch>
            <a:fillRect/>
          </a:stretch>
        </p:blipFill>
        <p:spPr>
          <a:xfrm>
            <a:off x="6792367" y="2437961"/>
            <a:ext cx="1894433" cy="2002910"/>
          </a:xfrm>
          <a:prstGeom prst="rect">
            <a:avLst/>
          </a:prstGeom>
        </p:spPr>
      </p:pic>
    </p:spTree>
    <p:extLst>
      <p:ext uri="{BB962C8B-B14F-4D97-AF65-F5344CB8AC3E}">
        <p14:creationId xmlns:p14="http://schemas.microsoft.com/office/powerpoint/2010/main" val="278118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382000" cy="487363"/>
          </a:xfrm>
        </p:spPr>
        <p:txBody>
          <a:bodyPr/>
          <a:lstStyle/>
          <a:p>
            <a:r>
              <a:rPr lang="en-US" dirty="0"/>
              <a:t>Major Benefits of Big Data</a:t>
            </a:r>
          </a:p>
        </p:txBody>
      </p:sp>
      <p:sp>
        <p:nvSpPr>
          <p:cNvPr id="3" name="Content Placeholder 2"/>
          <p:cNvSpPr>
            <a:spLocks noGrp="1"/>
          </p:cNvSpPr>
          <p:nvPr>
            <p:ph idx="1"/>
          </p:nvPr>
        </p:nvSpPr>
        <p:spPr>
          <a:xfrm>
            <a:off x="381000" y="1551008"/>
            <a:ext cx="8382000" cy="5181600"/>
          </a:xfrm>
        </p:spPr>
        <p:txBody>
          <a:bodyPr/>
          <a:lstStyle/>
          <a:p>
            <a:pPr algn="just"/>
            <a:r>
              <a:rPr lang="en-US" b="1" dirty="0"/>
              <a:t>Answer more questions, more completely</a:t>
            </a:r>
            <a:r>
              <a:rPr lang="en-US" dirty="0"/>
              <a:t> (powerful big data business intelligence platform)</a:t>
            </a:r>
          </a:p>
          <a:p>
            <a:pPr algn="just"/>
            <a:endParaRPr lang="en-US" dirty="0"/>
          </a:p>
          <a:p>
            <a:pPr algn="just"/>
            <a:r>
              <a:rPr lang="en-US" b="1" dirty="0"/>
              <a:t>Faster and better decision making</a:t>
            </a:r>
          </a:p>
          <a:p>
            <a:pPr algn="just"/>
            <a:endParaRPr lang="en-US" dirty="0"/>
          </a:p>
          <a:p>
            <a:pPr algn="just"/>
            <a:r>
              <a:rPr lang="en-US" b="1" dirty="0"/>
              <a:t>Become confident in your accurate data</a:t>
            </a:r>
            <a:r>
              <a:rPr lang="en-US" dirty="0"/>
              <a:t> (solving the problem of inaccurate, incomplete view of the data)</a:t>
            </a:r>
          </a:p>
          <a:p>
            <a:pPr algn="just"/>
            <a:endParaRPr lang="en-US" b="1" dirty="0"/>
          </a:p>
          <a:p>
            <a:pPr algn="just"/>
            <a:r>
              <a:rPr lang="en-US" b="1" dirty="0"/>
              <a:t>Empower a new generation of employees</a:t>
            </a:r>
            <a:r>
              <a:rPr lang="en-US" dirty="0"/>
              <a:t> (data scientists)</a:t>
            </a:r>
          </a:p>
          <a:p>
            <a:pPr algn="just"/>
            <a:endParaRPr lang="en-US" b="1" dirty="0"/>
          </a:p>
          <a:p>
            <a:pPr algn="just"/>
            <a:r>
              <a:rPr lang="en-US" b="1" dirty="0"/>
              <a:t>Cost reduction and revenue generation</a:t>
            </a:r>
          </a:p>
          <a:p>
            <a:endParaRPr lang="en-US" b="1"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11</a:t>
            </a:fld>
            <a:endParaRPr lang="ro-RO" altLang="en-US"/>
          </a:p>
        </p:txBody>
      </p:sp>
    </p:spTree>
    <p:extLst>
      <p:ext uri="{BB962C8B-B14F-4D97-AF65-F5344CB8AC3E}">
        <p14:creationId xmlns:p14="http://schemas.microsoft.com/office/powerpoint/2010/main" val="12431034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C936-8BFB-45DA-A529-DD04FC922748}"/>
              </a:ext>
            </a:extLst>
          </p:cNvPr>
          <p:cNvSpPr>
            <a:spLocks noGrp="1"/>
          </p:cNvSpPr>
          <p:nvPr>
            <p:ph type="title"/>
          </p:nvPr>
        </p:nvSpPr>
        <p:spPr/>
        <p:txBody>
          <a:bodyPr/>
          <a:lstStyle/>
          <a:p>
            <a:r>
              <a:rPr lang="ro-RO" dirty="0"/>
              <a:t>K-</a:t>
            </a:r>
            <a:r>
              <a:rPr lang="ro-RO" dirty="0" err="1"/>
              <a:t>Means</a:t>
            </a:r>
            <a:r>
              <a:rPr lang="ro-RO" dirty="0"/>
              <a:t> in </a:t>
            </a:r>
            <a:r>
              <a:rPr lang="ro-RO" dirty="0" err="1"/>
              <a:t>Flink</a:t>
            </a:r>
            <a:endParaRPr lang="ro-RO" dirty="0"/>
          </a:p>
        </p:txBody>
      </p:sp>
      <p:sp>
        <p:nvSpPr>
          <p:cNvPr id="5" name="Footer Placeholder 4">
            <a:extLst>
              <a:ext uri="{FF2B5EF4-FFF2-40B4-BE49-F238E27FC236}">
                <a16:creationId xmlns:a16="http://schemas.microsoft.com/office/drawing/2014/main" id="{C46A718F-CDDC-4F71-81A0-4BFB4E8CFF8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7CCCC4A-2027-4359-A0BF-1E73D699808B}"/>
              </a:ext>
            </a:extLst>
          </p:cNvPr>
          <p:cNvSpPr>
            <a:spLocks noGrp="1"/>
          </p:cNvSpPr>
          <p:nvPr>
            <p:ph type="sldNum" sz="quarter" idx="12"/>
          </p:nvPr>
        </p:nvSpPr>
        <p:spPr/>
        <p:txBody>
          <a:bodyPr/>
          <a:lstStyle/>
          <a:p>
            <a:pPr>
              <a:defRPr/>
            </a:pPr>
            <a:fld id="{88B97DED-8DB5-4EC6-A031-597F56F5B475}" type="slidenum">
              <a:rPr lang="ro-RO" altLang="en-US" smtClean="0"/>
              <a:pPr>
                <a:defRPr/>
              </a:pPr>
              <a:t>110</a:t>
            </a:fld>
            <a:endParaRPr lang="ro-RO" altLang="en-US"/>
          </a:p>
        </p:txBody>
      </p:sp>
      <p:sp>
        <p:nvSpPr>
          <p:cNvPr id="7" name="TextBox 6">
            <a:extLst>
              <a:ext uri="{FF2B5EF4-FFF2-40B4-BE49-F238E27FC236}">
                <a16:creationId xmlns:a16="http://schemas.microsoft.com/office/drawing/2014/main" id="{1CF161B2-F588-4555-A092-45AFC613CD08}"/>
              </a:ext>
            </a:extLst>
          </p:cNvPr>
          <p:cNvSpPr txBox="1"/>
          <p:nvPr/>
        </p:nvSpPr>
        <p:spPr>
          <a:xfrm>
            <a:off x="304800" y="1143000"/>
            <a:ext cx="8458200" cy="2862322"/>
          </a:xfrm>
          <a:prstGeom prst="rect">
            <a:avLst/>
          </a:prstGeom>
          <a:noFill/>
        </p:spPr>
        <p:txBody>
          <a:bodyPr wrap="square" rtlCol="0">
            <a:spAutoFit/>
          </a:bodyPr>
          <a:lstStyle/>
          <a:p>
            <a:r>
              <a:rPr lang="ro-RO" dirty="0">
                <a:latin typeface="Consolas" panose="020B0609020204030204" pitchFamily="49" charset="0"/>
              </a:rPr>
              <a:t>// </a:t>
            </a:r>
            <a:r>
              <a:rPr lang="ro-RO" dirty="0" err="1">
                <a:latin typeface="Consolas" panose="020B0609020204030204" pitchFamily="49" charset="0"/>
              </a:rPr>
              <a:t>initialize</a:t>
            </a:r>
            <a:r>
              <a:rPr lang="ro-RO" dirty="0">
                <a:latin typeface="Consolas" panose="020B0609020204030204" pitchFamily="49" charset="0"/>
              </a:rPr>
              <a:t> </a:t>
            </a:r>
          </a:p>
          <a:p>
            <a:r>
              <a:rPr lang="fr-FR" dirty="0">
                <a:latin typeface="Consolas" panose="020B0609020204030204" pitchFamily="49" charset="0"/>
              </a:rPr>
              <a:t>// points: n observations, </a:t>
            </a:r>
            <a:r>
              <a:rPr lang="fr-FR" dirty="0" err="1">
                <a:latin typeface="Consolas" panose="020B0609020204030204" pitchFamily="49" charset="0"/>
              </a:rPr>
              <a:t>centroids</a:t>
            </a:r>
            <a:r>
              <a:rPr lang="fr-FR" dirty="0">
                <a:latin typeface="Consolas" panose="020B0609020204030204" pitchFamily="49" charset="0"/>
              </a:rPr>
              <a:t>: initial k </a:t>
            </a:r>
            <a:r>
              <a:rPr lang="fr-FR" dirty="0" err="1">
                <a:latin typeface="Consolas" panose="020B0609020204030204" pitchFamily="49" charset="0"/>
              </a:rPr>
              <a:t>centroids</a:t>
            </a:r>
            <a:endParaRPr lang="fr-FR" dirty="0">
              <a:latin typeface="Consolas" panose="020B0609020204030204" pitchFamily="49" charset="0"/>
            </a:endParaRPr>
          </a:p>
          <a:p>
            <a:r>
              <a:rPr lang="ro-RO" dirty="0" err="1">
                <a:latin typeface="Consolas" panose="020B0609020204030204" pitchFamily="49" charset="0"/>
              </a:rPr>
              <a:t>valcntrds</a:t>
            </a:r>
            <a:r>
              <a:rPr lang="ro-RO" dirty="0">
                <a:latin typeface="Consolas" panose="020B0609020204030204" pitchFamily="49" charset="0"/>
              </a:rPr>
              <a:t>= </a:t>
            </a:r>
            <a:r>
              <a:rPr lang="ro-RO" dirty="0" err="1">
                <a:latin typeface="Consolas" panose="020B0609020204030204" pitchFamily="49" charset="0"/>
              </a:rPr>
              <a:t>centroids.</a:t>
            </a:r>
            <a:r>
              <a:rPr lang="ro-RO" b="1" dirty="0" err="1">
                <a:latin typeface="Consolas" panose="020B0609020204030204" pitchFamily="49" charset="0"/>
              </a:rPr>
              <a:t>iterate</a:t>
            </a:r>
            <a:r>
              <a:rPr lang="ro-RO" dirty="0">
                <a:latin typeface="Consolas" panose="020B0609020204030204" pitchFamily="49" charset="0"/>
              </a:rPr>
              <a:t>(10) { </a:t>
            </a:r>
            <a:r>
              <a:rPr lang="ro-RO" dirty="0" err="1">
                <a:latin typeface="Consolas" panose="020B0609020204030204" pitchFamily="49" charset="0"/>
              </a:rPr>
              <a:t>currCntrds</a:t>
            </a:r>
            <a:r>
              <a:rPr lang="ro-RO" dirty="0">
                <a:latin typeface="Consolas" panose="020B0609020204030204" pitchFamily="49" charset="0"/>
              </a:rPr>
              <a:t>=&gt; </a:t>
            </a:r>
          </a:p>
          <a:p>
            <a:r>
              <a:rPr lang="ro-RO" dirty="0" err="1">
                <a:latin typeface="Consolas" panose="020B0609020204030204" pitchFamily="49" charset="0"/>
              </a:rPr>
              <a:t>valnewCntrds</a:t>
            </a:r>
            <a:r>
              <a:rPr lang="ro-RO" dirty="0">
                <a:latin typeface="Consolas" panose="020B0609020204030204" pitchFamily="49" charset="0"/>
              </a:rPr>
              <a:t>= </a:t>
            </a:r>
            <a:r>
              <a:rPr lang="ro-RO" dirty="0" err="1">
                <a:latin typeface="Consolas" panose="020B0609020204030204" pitchFamily="49" charset="0"/>
              </a:rPr>
              <a:t>points</a:t>
            </a:r>
            <a:r>
              <a:rPr lang="ro-RO" dirty="0">
                <a:latin typeface="Consolas" panose="020B0609020204030204" pitchFamily="49" charset="0"/>
              </a:rPr>
              <a:t> </a:t>
            </a:r>
          </a:p>
          <a:p>
            <a:r>
              <a:rPr lang="ro-RO" dirty="0">
                <a:latin typeface="Consolas" panose="020B0609020204030204" pitchFamily="49" charset="0"/>
              </a:rPr>
              <a:t>.</a:t>
            </a:r>
            <a:r>
              <a:rPr lang="ro-RO" b="1" dirty="0" err="1">
                <a:latin typeface="Consolas" panose="020B0609020204030204" pitchFamily="49" charset="0"/>
              </a:rPr>
              <a:t>map</a:t>
            </a:r>
            <a:r>
              <a:rPr lang="ro-RO" dirty="0">
                <a:latin typeface="Consolas" panose="020B0609020204030204" pitchFamily="49" charset="0"/>
              </a:rPr>
              <a:t>(</a:t>
            </a:r>
            <a:r>
              <a:rPr lang="ro-RO" dirty="0" err="1">
                <a:latin typeface="Consolas" panose="020B0609020204030204" pitchFamily="49" charset="0"/>
              </a:rPr>
              <a:t>findNearestCntrd</a:t>
            </a:r>
            <a:r>
              <a:rPr lang="ro-RO" dirty="0">
                <a:latin typeface="Consolas" panose="020B0609020204030204" pitchFamily="49" charset="0"/>
              </a:rPr>
              <a:t>).</a:t>
            </a:r>
            <a:r>
              <a:rPr lang="ro-RO" b="1" dirty="0" err="1">
                <a:latin typeface="Consolas" panose="020B0609020204030204" pitchFamily="49" charset="0"/>
              </a:rPr>
              <a:t>withBroadcastSet</a:t>
            </a:r>
            <a:r>
              <a:rPr lang="ro-RO" dirty="0">
                <a:latin typeface="Consolas" panose="020B0609020204030204" pitchFamily="49" charset="0"/>
              </a:rPr>
              <a:t>(</a:t>
            </a:r>
            <a:r>
              <a:rPr lang="ro-RO" dirty="0" err="1">
                <a:latin typeface="Consolas" panose="020B0609020204030204" pitchFamily="49" charset="0"/>
              </a:rPr>
              <a:t>currCntrds</a:t>
            </a:r>
            <a:r>
              <a:rPr lang="ro-RO" dirty="0">
                <a:latin typeface="Consolas" panose="020B0609020204030204" pitchFamily="49" charset="0"/>
              </a:rPr>
              <a:t>, "</a:t>
            </a:r>
            <a:r>
              <a:rPr lang="ro-RO" dirty="0" err="1">
                <a:latin typeface="Consolas" panose="020B0609020204030204" pitchFamily="49" charset="0"/>
              </a:rPr>
              <a:t>cntrds</a:t>
            </a:r>
            <a:r>
              <a:rPr lang="ro-RO" dirty="0">
                <a:latin typeface="Consolas" panose="020B0609020204030204" pitchFamily="49" charset="0"/>
              </a:rPr>
              <a:t>")</a:t>
            </a:r>
          </a:p>
          <a:p>
            <a:r>
              <a:rPr lang="nn-NO" dirty="0">
                <a:latin typeface="Consolas" panose="020B0609020204030204" pitchFamily="49" charset="0"/>
              </a:rPr>
              <a:t>.</a:t>
            </a:r>
            <a:r>
              <a:rPr lang="nn-NO" b="1" dirty="0">
                <a:latin typeface="Consolas" panose="020B0609020204030204" pitchFamily="49" charset="0"/>
              </a:rPr>
              <a:t>map</a:t>
            </a:r>
            <a:r>
              <a:rPr lang="nn-NO" dirty="0">
                <a:latin typeface="Consolas" panose="020B0609020204030204" pitchFamily="49" charset="0"/>
              </a:rPr>
              <a:t>( (c, p) =&gt; (c, p, 1L) ) </a:t>
            </a:r>
          </a:p>
          <a:p>
            <a:r>
              <a:rPr lang="ro-RO" dirty="0">
                <a:latin typeface="Consolas" panose="020B0609020204030204" pitchFamily="49" charset="0"/>
              </a:rPr>
              <a:t>.</a:t>
            </a:r>
            <a:r>
              <a:rPr lang="ro-RO" b="1" dirty="0" err="1">
                <a:latin typeface="Consolas" panose="020B0609020204030204" pitchFamily="49" charset="0"/>
              </a:rPr>
              <a:t>groupBy</a:t>
            </a:r>
            <a:r>
              <a:rPr lang="ro-RO" dirty="0">
                <a:latin typeface="Consolas" panose="020B0609020204030204" pitchFamily="49" charset="0"/>
              </a:rPr>
              <a:t>(0).</a:t>
            </a:r>
            <a:r>
              <a:rPr lang="ro-RO" b="1" dirty="0">
                <a:latin typeface="Consolas" panose="020B0609020204030204" pitchFamily="49" charset="0"/>
              </a:rPr>
              <a:t>reduce</a:t>
            </a:r>
            <a:r>
              <a:rPr lang="ro-RO" dirty="0">
                <a:latin typeface="Consolas" panose="020B0609020204030204" pitchFamily="49" charset="0"/>
              </a:rPr>
              <a:t>( (x, y) =&gt; </a:t>
            </a:r>
          </a:p>
          <a:p>
            <a:r>
              <a:rPr lang="ro-RO" dirty="0">
                <a:latin typeface="Consolas" panose="020B0609020204030204" pitchFamily="49" charset="0"/>
              </a:rPr>
              <a:t>(x._1, x._2 +y._2, x._3 +y._3) ) </a:t>
            </a:r>
          </a:p>
          <a:p>
            <a:r>
              <a:rPr lang="fr-FR" dirty="0">
                <a:latin typeface="Consolas" panose="020B0609020204030204" pitchFamily="49" charset="0"/>
              </a:rPr>
              <a:t>.</a:t>
            </a:r>
            <a:r>
              <a:rPr lang="fr-FR" b="1" dirty="0" err="1">
                <a:latin typeface="Consolas" panose="020B0609020204030204" pitchFamily="49" charset="0"/>
              </a:rPr>
              <a:t>map</a:t>
            </a:r>
            <a:r>
              <a:rPr lang="fr-FR" dirty="0">
                <a:latin typeface="Consolas" panose="020B0609020204030204" pitchFamily="49" charset="0"/>
              </a:rPr>
              <a:t>( x =&gt;</a:t>
            </a:r>
            <a:r>
              <a:rPr lang="fr-FR" dirty="0" err="1">
                <a:latin typeface="Consolas" panose="020B0609020204030204" pitchFamily="49" charset="0"/>
              </a:rPr>
              <a:t>Centroid</a:t>
            </a:r>
            <a:r>
              <a:rPr lang="fr-FR" dirty="0">
                <a:latin typeface="Consolas" panose="020B0609020204030204" pitchFamily="49" charset="0"/>
              </a:rPr>
              <a:t>(x._1, x._2 /x._3) ) </a:t>
            </a:r>
          </a:p>
          <a:p>
            <a:r>
              <a:rPr lang="ro-RO" dirty="0" err="1">
                <a:latin typeface="Consolas" panose="020B0609020204030204" pitchFamily="49" charset="0"/>
              </a:rPr>
              <a:t>newCntrds</a:t>
            </a:r>
            <a:r>
              <a:rPr lang="en-US" dirty="0">
                <a:latin typeface="Consolas" panose="020B0609020204030204" pitchFamily="49" charset="0"/>
              </a:rPr>
              <a:t> </a:t>
            </a:r>
            <a:r>
              <a:rPr lang="ro-RO" dirty="0">
                <a:latin typeface="Consolas" panose="020B0609020204030204" pitchFamily="49" charset="0"/>
              </a:rPr>
              <a:t>} </a:t>
            </a:r>
          </a:p>
        </p:txBody>
      </p:sp>
      <p:sp>
        <p:nvSpPr>
          <p:cNvPr id="8" name="TextBox 7">
            <a:extLst>
              <a:ext uri="{FF2B5EF4-FFF2-40B4-BE49-F238E27FC236}">
                <a16:creationId xmlns:a16="http://schemas.microsoft.com/office/drawing/2014/main" id="{658DB02E-1DB4-4D2E-89F7-8BB26182F579}"/>
              </a:ext>
            </a:extLst>
          </p:cNvPr>
          <p:cNvSpPr txBox="1"/>
          <p:nvPr/>
        </p:nvSpPr>
        <p:spPr>
          <a:xfrm>
            <a:off x="2725982" y="3988773"/>
            <a:ext cx="3692036" cy="369332"/>
          </a:xfrm>
          <a:prstGeom prst="rect">
            <a:avLst/>
          </a:prstGeom>
          <a:noFill/>
        </p:spPr>
        <p:txBody>
          <a:bodyPr wrap="none" rtlCol="0">
            <a:spAutoFit/>
          </a:bodyPr>
          <a:lstStyle/>
          <a:p>
            <a:r>
              <a:rPr lang="es-ES" dirty="0"/>
              <a:t>{1, 3, 5, 7}.reduce { (x, y) =&gt;x +y } </a:t>
            </a:r>
            <a:endParaRPr lang="ro-RO" dirty="0"/>
          </a:p>
        </p:txBody>
      </p:sp>
      <p:pic>
        <p:nvPicPr>
          <p:cNvPr id="9" name="Picture 8">
            <a:extLst>
              <a:ext uri="{FF2B5EF4-FFF2-40B4-BE49-F238E27FC236}">
                <a16:creationId xmlns:a16="http://schemas.microsoft.com/office/drawing/2014/main" id="{522D791B-4A59-4842-B188-B6C5812DA04E}"/>
              </a:ext>
            </a:extLst>
          </p:cNvPr>
          <p:cNvPicPr>
            <a:picLocks noChangeAspect="1"/>
          </p:cNvPicPr>
          <p:nvPr/>
        </p:nvPicPr>
        <p:blipFill>
          <a:blip r:embed="rId2"/>
          <a:stretch>
            <a:fillRect/>
          </a:stretch>
        </p:blipFill>
        <p:spPr>
          <a:xfrm>
            <a:off x="3450854" y="4393097"/>
            <a:ext cx="2394691" cy="2089941"/>
          </a:xfrm>
          <a:prstGeom prst="rect">
            <a:avLst/>
          </a:prstGeom>
        </p:spPr>
      </p:pic>
    </p:spTree>
    <p:extLst>
      <p:ext uri="{BB962C8B-B14F-4D97-AF65-F5344CB8AC3E}">
        <p14:creationId xmlns:p14="http://schemas.microsoft.com/office/powerpoint/2010/main" val="2936932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0ADC1-53D6-4BC3-94A2-018A67BE49A0}"/>
              </a:ext>
            </a:extLst>
          </p:cNvPr>
          <p:cNvSpPr>
            <a:spLocks noGrp="1"/>
          </p:cNvSpPr>
          <p:nvPr>
            <p:ph type="title"/>
          </p:nvPr>
        </p:nvSpPr>
        <p:spPr/>
        <p:txBody>
          <a:bodyPr/>
          <a:lstStyle/>
          <a:p>
            <a:r>
              <a:rPr lang="en-US" dirty="0" err="1"/>
              <a:t>Flink</a:t>
            </a:r>
            <a:r>
              <a:rPr lang="en-US" dirty="0"/>
              <a:t> </a:t>
            </a:r>
            <a:r>
              <a:rPr lang="en-US" dirty="0" err="1"/>
              <a:t>mach</a:t>
            </a:r>
            <a:r>
              <a:rPr lang="ro-RO" dirty="0" err="1"/>
              <a:t>ine</a:t>
            </a:r>
            <a:r>
              <a:rPr lang="ro-RO" dirty="0"/>
              <a:t> </a:t>
            </a:r>
            <a:r>
              <a:rPr lang="ro-RO" dirty="0" err="1"/>
              <a:t>learning</a:t>
            </a:r>
            <a:r>
              <a:rPr lang="ro-RO" dirty="0"/>
              <a:t> </a:t>
            </a:r>
            <a:r>
              <a:rPr lang="ro-RO" dirty="0" err="1"/>
              <a:t>library</a:t>
            </a:r>
            <a:endParaRPr lang="ro-RO" dirty="0"/>
          </a:p>
        </p:txBody>
      </p:sp>
      <p:sp>
        <p:nvSpPr>
          <p:cNvPr id="3" name="Content Placeholder 2">
            <a:extLst>
              <a:ext uri="{FF2B5EF4-FFF2-40B4-BE49-F238E27FC236}">
                <a16:creationId xmlns:a16="http://schemas.microsoft.com/office/drawing/2014/main" id="{96225516-01EF-477D-ACFB-8741EF2CDF99}"/>
              </a:ext>
            </a:extLst>
          </p:cNvPr>
          <p:cNvSpPr>
            <a:spLocks noGrp="1"/>
          </p:cNvSpPr>
          <p:nvPr>
            <p:ph idx="1"/>
          </p:nvPr>
        </p:nvSpPr>
        <p:spPr>
          <a:xfrm>
            <a:off x="381000" y="950500"/>
            <a:ext cx="8382000" cy="5181600"/>
          </a:xfrm>
        </p:spPr>
        <p:txBody>
          <a:bodyPr/>
          <a:lstStyle/>
          <a:p>
            <a:endParaRPr lang="ro-RO" dirty="0"/>
          </a:p>
        </p:txBody>
      </p:sp>
      <p:sp>
        <p:nvSpPr>
          <p:cNvPr id="5" name="Footer Placeholder 4">
            <a:extLst>
              <a:ext uri="{FF2B5EF4-FFF2-40B4-BE49-F238E27FC236}">
                <a16:creationId xmlns:a16="http://schemas.microsoft.com/office/drawing/2014/main" id="{A51C9AC6-1E24-4870-B29D-CF261A307DBF}"/>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F53A572-3DBA-461C-BE48-A6834CE817ED}"/>
              </a:ext>
            </a:extLst>
          </p:cNvPr>
          <p:cNvSpPr>
            <a:spLocks noGrp="1"/>
          </p:cNvSpPr>
          <p:nvPr>
            <p:ph type="sldNum" sz="quarter" idx="12"/>
          </p:nvPr>
        </p:nvSpPr>
        <p:spPr/>
        <p:txBody>
          <a:bodyPr/>
          <a:lstStyle/>
          <a:p>
            <a:pPr>
              <a:defRPr/>
            </a:pPr>
            <a:fld id="{88B97DED-8DB5-4EC6-A031-597F56F5B475}" type="slidenum">
              <a:rPr lang="ro-RO" altLang="en-US" smtClean="0"/>
              <a:pPr>
                <a:defRPr/>
              </a:pPr>
              <a:t>111</a:t>
            </a:fld>
            <a:endParaRPr lang="ro-RO" altLang="en-US"/>
          </a:p>
        </p:txBody>
      </p:sp>
      <p:pic>
        <p:nvPicPr>
          <p:cNvPr id="7" name="Picture 6">
            <a:extLst>
              <a:ext uri="{FF2B5EF4-FFF2-40B4-BE49-F238E27FC236}">
                <a16:creationId xmlns:a16="http://schemas.microsoft.com/office/drawing/2014/main" id="{3BA90DCF-CDE0-4B6D-9C7D-A551979890BF}"/>
              </a:ext>
            </a:extLst>
          </p:cNvPr>
          <p:cNvPicPr>
            <a:picLocks noChangeAspect="1"/>
          </p:cNvPicPr>
          <p:nvPr/>
        </p:nvPicPr>
        <p:blipFill>
          <a:blip r:embed="rId2"/>
          <a:stretch>
            <a:fillRect/>
          </a:stretch>
        </p:blipFill>
        <p:spPr>
          <a:xfrm>
            <a:off x="7673100" y="1109155"/>
            <a:ext cx="1341600" cy="4053000"/>
          </a:xfrm>
          <a:prstGeom prst="rect">
            <a:avLst/>
          </a:prstGeom>
        </p:spPr>
      </p:pic>
      <p:sp>
        <p:nvSpPr>
          <p:cNvPr id="8" name="TextBox 7">
            <a:extLst>
              <a:ext uri="{FF2B5EF4-FFF2-40B4-BE49-F238E27FC236}">
                <a16:creationId xmlns:a16="http://schemas.microsoft.com/office/drawing/2014/main" id="{3E01C82C-7403-41E7-8240-CE7DD4C25133}"/>
              </a:ext>
            </a:extLst>
          </p:cNvPr>
          <p:cNvSpPr txBox="1"/>
          <p:nvPr/>
        </p:nvSpPr>
        <p:spPr>
          <a:xfrm>
            <a:off x="457200" y="1265002"/>
            <a:ext cx="6945032" cy="3785652"/>
          </a:xfrm>
          <a:prstGeom prst="rect">
            <a:avLst/>
          </a:prstGeom>
          <a:noFill/>
        </p:spPr>
        <p:txBody>
          <a:bodyPr wrap="square" rtlCol="0">
            <a:spAutoFit/>
          </a:bodyPr>
          <a:lstStyle/>
          <a:p>
            <a:r>
              <a:rPr lang="ro-RO" sz="1600" dirty="0" err="1">
                <a:latin typeface="Consolas" panose="020B0609020204030204" pitchFamily="49" charset="0"/>
              </a:rPr>
              <a:t>valfeatureExtractor</a:t>
            </a:r>
            <a:r>
              <a:rPr lang="ro-RO" sz="1600" dirty="0">
                <a:latin typeface="Consolas" panose="020B0609020204030204" pitchFamily="49" charset="0"/>
              </a:rPr>
              <a:t>=</a:t>
            </a:r>
            <a:r>
              <a:rPr lang="ro-RO" sz="1600" dirty="0" err="1">
                <a:latin typeface="Consolas" panose="020B0609020204030204" pitchFamily="49" charset="0"/>
              </a:rPr>
              <a:t>HashingFT</a:t>
            </a:r>
            <a:r>
              <a:rPr lang="ro-RO" sz="1600" dirty="0">
                <a:latin typeface="Consolas" panose="020B0609020204030204" pitchFamily="49" charset="0"/>
              </a:rPr>
              <a:t>()</a:t>
            </a:r>
          </a:p>
          <a:p>
            <a:r>
              <a:rPr lang="ro-RO" sz="1600" dirty="0" err="1">
                <a:latin typeface="Consolas" panose="020B0609020204030204" pitchFamily="49" charset="0"/>
              </a:rPr>
              <a:t>valfactorizer</a:t>
            </a:r>
            <a:r>
              <a:rPr lang="ro-RO" sz="1600" dirty="0">
                <a:latin typeface="Consolas" panose="020B0609020204030204" pitchFamily="49" charset="0"/>
              </a:rPr>
              <a:t>=ALS()</a:t>
            </a:r>
            <a:endParaRPr lang="en-US" sz="1600" dirty="0">
              <a:latin typeface="Consolas" panose="020B0609020204030204" pitchFamily="49" charset="0"/>
            </a:endParaRPr>
          </a:p>
          <a:p>
            <a:endParaRPr lang="ro-RO" sz="1600" dirty="0">
              <a:latin typeface="Consolas" panose="020B0609020204030204" pitchFamily="49" charset="0"/>
            </a:endParaRPr>
          </a:p>
          <a:p>
            <a:r>
              <a:rPr lang="ro-RO" sz="1600" dirty="0" err="1">
                <a:latin typeface="Consolas" panose="020B0609020204030204" pitchFamily="49" charset="0"/>
              </a:rPr>
              <a:t>valpipeline</a:t>
            </a:r>
            <a:r>
              <a:rPr lang="ro-RO" sz="1600" dirty="0">
                <a:latin typeface="Consolas" panose="020B0609020204030204" pitchFamily="49" charset="0"/>
              </a:rPr>
              <a:t> =</a:t>
            </a:r>
            <a:r>
              <a:rPr lang="ro-RO" sz="1600" dirty="0" err="1">
                <a:latin typeface="Consolas" panose="020B0609020204030204" pitchFamily="49" charset="0"/>
              </a:rPr>
              <a:t>featureExtractor.chain</a:t>
            </a:r>
            <a:r>
              <a:rPr lang="ro-RO" sz="1600" dirty="0">
                <a:latin typeface="Consolas" panose="020B0609020204030204" pitchFamily="49" charset="0"/>
              </a:rPr>
              <a:t>(</a:t>
            </a:r>
            <a:r>
              <a:rPr lang="ro-RO" sz="1600" dirty="0" err="1">
                <a:latin typeface="Consolas" panose="020B0609020204030204" pitchFamily="49" charset="0"/>
              </a:rPr>
              <a:t>factorizer</a:t>
            </a:r>
            <a:r>
              <a:rPr lang="ro-RO" sz="1600" dirty="0">
                <a:latin typeface="Consolas" panose="020B0609020204030204" pitchFamily="49" charset="0"/>
              </a:rPr>
              <a:t>)</a:t>
            </a:r>
            <a:endParaRPr lang="en-US" sz="1600" dirty="0">
              <a:latin typeface="Consolas" panose="020B0609020204030204" pitchFamily="49" charset="0"/>
            </a:endParaRPr>
          </a:p>
          <a:p>
            <a:endParaRPr lang="ro-RO" sz="1600" dirty="0">
              <a:latin typeface="Consolas" panose="020B0609020204030204" pitchFamily="49" charset="0"/>
            </a:endParaRPr>
          </a:p>
          <a:p>
            <a:r>
              <a:rPr lang="ro-RO" sz="1600" dirty="0" err="1">
                <a:latin typeface="Consolas" panose="020B0609020204030204" pitchFamily="49" charset="0"/>
              </a:rPr>
              <a:t>valclickstreamDS</a:t>
            </a:r>
            <a:r>
              <a:rPr lang="ro-RO" sz="1600" dirty="0">
                <a:latin typeface="Consolas" panose="020B0609020204030204" pitchFamily="49" charset="0"/>
              </a:rPr>
              <a:t>=</a:t>
            </a:r>
          </a:p>
          <a:p>
            <a:r>
              <a:rPr lang="ro-RO" sz="1600" dirty="0" err="1">
                <a:latin typeface="Consolas" panose="020B0609020204030204" pitchFamily="49" charset="0"/>
              </a:rPr>
              <a:t>env.readCsvFile</a:t>
            </a:r>
            <a:r>
              <a:rPr lang="ro-RO" sz="1600" dirty="0">
                <a:latin typeface="Consolas" panose="020B0609020204030204" pitchFamily="49" charset="0"/>
              </a:rPr>
              <a:t>[(</a:t>
            </a:r>
            <a:r>
              <a:rPr lang="ro-RO" sz="1600" dirty="0" err="1">
                <a:latin typeface="Consolas" panose="020B0609020204030204" pitchFamily="49" charset="0"/>
              </a:rPr>
              <a:t>String</a:t>
            </a:r>
            <a:r>
              <a:rPr lang="ro-RO" sz="1600" dirty="0">
                <a:latin typeface="Consolas" panose="020B0609020204030204" pitchFamily="49" charset="0"/>
              </a:rPr>
              <a:t>, </a:t>
            </a:r>
            <a:r>
              <a:rPr lang="ro-RO" sz="1600" dirty="0" err="1">
                <a:latin typeface="Consolas" panose="020B0609020204030204" pitchFamily="49" charset="0"/>
              </a:rPr>
              <a:t>String</a:t>
            </a:r>
            <a:r>
              <a:rPr lang="ro-RO" sz="1600" dirty="0">
                <a:latin typeface="Consolas" panose="020B0609020204030204" pitchFamily="49" charset="0"/>
              </a:rPr>
              <a:t>, </a:t>
            </a:r>
            <a:r>
              <a:rPr lang="ro-RO" sz="1600" dirty="0" err="1">
                <a:latin typeface="Consolas" panose="020B0609020204030204" pitchFamily="49" charset="0"/>
              </a:rPr>
              <a:t>Int</a:t>
            </a:r>
            <a:r>
              <a:rPr lang="ro-RO" sz="1600" dirty="0">
                <a:latin typeface="Consolas" panose="020B0609020204030204" pitchFamily="49" charset="0"/>
              </a:rPr>
              <a:t>)](</a:t>
            </a:r>
            <a:r>
              <a:rPr lang="ro-RO" sz="1600" dirty="0" err="1">
                <a:latin typeface="Consolas" panose="020B0609020204030204" pitchFamily="49" charset="0"/>
              </a:rPr>
              <a:t>clickStreamData</a:t>
            </a:r>
            <a:r>
              <a:rPr lang="ro-RO" sz="1600" dirty="0">
                <a:latin typeface="Consolas" panose="020B0609020204030204" pitchFamily="49" charset="0"/>
              </a:rPr>
              <a:t>)</a:t>
            </a:r>
            <a:endParaRPr lang="en-US" sz="1600" dirty="0">
              <a:latin typeface="Consolas" panose="020B0609020204030204" pitchFamily="49" charset="0"/>
            </a:endParaRPr>
          </a:p>
          <a:p>
            <a:endParaRPr lang="ro-RO" sz="1600" dirty="0">
              <a:latin typeface="Consolas" panose="020B0609020204030204" pitchFamily="49" charset="0"/>
            </a:endParaRPr>
          </a:p>
          <a:p>
            <a:r>
              <a:rPr lang="ro-RO" sz="1600" dirty="0" err="1">
                <a:latin typeface="Consolas" panose="020B0609020204030204" pitchFamily="49" charset="0"/>
              </a:rPr>
              <a:t>valparameters</a:t>
            </a:r>
            <a:r>
              <a:rPr lang="ro-RO" sz="1600" dirty="0">
                <a:latin typeface="Consolas" panose="020B0609020204030204" pitchFamily="49" charset="0"/>
              </a:rPr>
              <a:t> =</a:t>
            </a:r>
            <a:r>
              <a:rPr lang="ro-RO" sz="1600" dirty="0" err="1">
                <a:latin typeface="Consolas" panose="020B0609020204030204" pitchFamily="49" charset="0"/>
              </a:rPr>
              <a:t>ParameterMap</a:t>
            </a:r>
            <a:r>
              <a:rPr lang="ro-RO" sz="1600" dirty="0">
                <a:latin typeface="Consolas" panose="020B0609020204030204" pitchFamily="49" charset="0"/>
              </a:rPr>
              <a:t>()</a:t>
            </a:r>
          </a:p>
          <a:p>
            <a:r>
              <a:rPr lang="ro-RO" sz="1600" dirty="0">
                <a:latin typeface="Consolas" panose="020B0609020204030204" pitchFamily="49" charset="0"/>
              </a:rPr>
              <a:t>.</a:t>
            </a:r>
            <a:r>
              <a:rPr lang="ro-RO" sz="1600" dirty="0" err="1">
                <a:latin typeface="Consolas" panose="020B0609020204030204" pitchFamily="49" charset="0"/>
              </a:rPr>
              <a:t>add</a:t>
            </a:r>
            <a:r>
              <a:rPr lang="ro-RO" sz="1600" dirty="0">
                <a:latin typeface="Consolas" panose="020B0609020204030204" pitchFamily="49" charset="0"/>
              </a:rPr>
              <a:t>(</a:t>
            </a:r>
            <a:r>
              <a:rPr lang="ro-RO" sz="1600" dirty="0" err="1">
                <a:latin typeface="Consolas" panose="020B0609020204030204" pitchFamily="49" charset="0"/>
              </a:rPr>
              <a:t>HashingFT.NumFeatures</a:t>
            </a:r>
            <a:r>
              <a:rPr lang="ro-RO" sz="1600" dirty="0">
                <a:latin typeface="Consolas" panose="020B0609020204030204" pitchFamily="49" charset="0"/>
              </a:rPr>
              <a:t>, 1000000)</a:t>
            </a:r>
          </a:p>
          <a:p>
            <a:r>
              <a:rPr lang="ro-RO" sz="1600" dirty="0">
                <a:latin typeface="Consolas" panose="020B0609020204030204" pitchFamily="49" charset="0"/>
              </a:rPr>
              <a:t>.</a:t>
            </a:r>
            <a:r>
              <a:rPr lang="ro-RO" sz="1600" dirty="0" err="1">
                <a:latin typeface="Consolas" panose="020B0609020204030204" pitchFamily="49" charset="0"/>
              </a:rPr>
              <a:t>add</a:t>
            </a:r>
            <a:r>
              <a:rPr lang="ro-RO" sz="1600" dirty="0">
                <a:latin typeface="Consolas" panose="020B0609020204030204" pitchFamily="49" charset="0"/>
              </a:rPr>
              <a:t>(</a:t>
            </a:r>
            <a:r>
              <a:rPr lang="ro-RO" sz="1600" dirty="0" err="1">
                <a:latin typeface="Consolas" panose="020B0609020204030204" pitchFamily="49" charset="0"/>
              </a:rPr>
              <a:t>ALS.Iterations</a:t>
            </a:r>
            <a:r>
              <a:rPr lang="ro-RO" sz="1600" dirty="0">
                <a:latin typeface="Consolas" panose="020B0609020204030204" pitchFamily="49" charset="0"/>
              </a:rPr>
              <a:t>, 10)</a:t>
            </a:r>
          </a:p>
          <a:p>
            <a:r>
              <a:rPr lang="ro-RO" sz="1600" dirty="0">
                <a:latin typeface="Consolas" panose="020B0609020204030204" pitchFamily="49" charset="0"/>
              </a:rPr>
              <a:t>.</a:t>
            </a:r>
            <a:r>
              <a:rPr lang="ro-RO" sz="1600" dirty="0" err="1">
                <a:latin typeface="Consolas" panose="020B0609020204030204" pitchFamily="49" charset="0"/>
              </a:rPr>
              <a:t>add</a:t>
            </a:r>
            <a:r>
              <a:rPr lang="ro-RO" sz="1600" dirty="0">
                <a:latin typeface="Consolas" panose="020B0609020204030204" pitchFamily="49" charset="0"/>
              </a:rPr>
              <a:t>(</a:t>
            </a:r>
            <a:r>
              <a:rPr lang="ro-RO" sz="1600" dirty="0" err="1">
                <a:latin typeface="Consolas" panose="020B0609020204030204" pitchFamily="49" charset="0"/>
              </a:rPr>
              <a:t>ALS.NumFactors</a:t>
            </a:r>
            <a:r>
              <a:rPr lang="ro-RO" sz="1600" dirty="0">
                <a:latin typeface="Consolas" panose="020B0609020204030204" pitchFamily="49" charset="0"/>
              </a:rPr>
              <a:t>, 50)</a:t>
            </a:r>
          </a:p>
          <a:p>
            <a:r>
              <a:rPr lang="ro-RO" sz="1600" dirty="0">
                <a:latin typeface="Consolas" panose="020B0609020204030204" pitchFamily="49" charset="0"/>
              </a:rPr>
              <a:t>.</a:t>
            </a:r>
            <a:r>
              <a:rPr lang="ro-RO" sz="1600" dirty="0" err="1">
                <a:latin typeface="Consolas" panose="020B0609020204030204" pitchFamily="49" charset="0"/>
              </a:rPr>
              <a:t>add</a:t>
            </a:r>
            <a:r>
              <a:rPr lang="ro-RO" sz="1600" dirty="0">
                <a:latin typeface="Consolas" panose="020B0609020204030204" pitchFamily="49" charset="0"/>
              </a:rPr>
              <a:t>(</a:t>
            </a:r>
            <a:r>
              <a:rPr lang="ro-RO" sz="1600" dirty="0" err="1">
                <a:latin typeface="Consolas" panose="020B0609020204030204" pitchFamily="49" charset="0"/>
              </a:rPr>
              <a:t>ALS.Lambda</a:t>
            </a:r>
            <a:r>
              <a:rPr lang="ro-RO" sz="1600" dirty="0">
                <a:latin typeface="Consolas" panose="020B0609020204030204" pitchFamily="49" charset="0"/>
              </a:rPr>
              <a:t>, 1.5)</a:t>
            </a:r>
          </a:p>
          <a:p>
            <a:endParaRPr lang="en-US" sz="1600" dirty="0">
              <a:latin typeface="Consolas" panose="020B0609020204030204" pitchFamily="49" charset="0"/>
            </a:endParaRPr>
          </a:p>
          <a:p>
            <a:r>
              <a:rPr lang="en-US" sz="1600" dirty="0" err="1">
                <a:latin typeface="Consolas" panose="020B0609020204030204" pitchFamily="49" charset="0"/>
              </a:rPr>
              <a:t>valfactorization</a:t>
            </a:r>
            <a:r>
              <a:rPr lang="en-US" sz="1600" dirty="0">
                <a:latin typeface="Consolas" panose="020B0609020204030204" pitchFamily="49" charset="0"/>
              </a:rPr>
              <a:t> =</a:t>
            </a:r>
            <a:r>
              <a:rPr lang="en-US" sz="1600" dirty="0" err="1">
                <a:latin typeface="Consolas" panose="020B0609020204030204" pitchFamily="49" charset="0"/>
              </a:rPr>
              <a:t>pipeline.fit</a:t>
            </a:r>
            <a:r>
              <a:rPr lang="en-US" sz="1600" dirty="0">
                <a:latin typeface="Consolas" panose="020B0609020204030204" pitchFamily="49" charset="0"/>
              </a:rPr>
              <a:t>(</a:t>
            </a:r>
            <a:r>
              <a:rPr lang="en-US" sz="1600" dirty="0" err="1">
                <a:latin typeface="Consolas" panose="020B0609020204030204" pitchFamily="49" charset="0"/>
              </a:rPr>
              <a:t>clickstreamDS</a:t>
            </a:r>
            <a:r>
              <a:rPr lang="en-US" sz="1600" dirty="0">
                <a:latin typeface="Consolas" panose="020B0609020204030204" pitchFamily="49" charset="0"/>
              </a:rPr>
              <a:t>, parameters) </a:t>
            </a:r>
          </a:p>
        </p:txBody>
      </p:sp>
      <p:sp>
        <p:nvSpPr>
          <p:cNvPr id="10" name="Rectangle 9">
            <a:extLst>
              <a:ext uri="{FF2B5EF4-FFF2-40B4-BE49-F238E27FC236}">
                <a16:creationId xmlns:a16="http://schemas.microsoft.com/office/drawing/2014/main" id="{B60D465D-5BC6-4478-B33A-16CD239E0996}"/>
              </a:ext>
            </a:extLst>
          </p:cNvPr>
          <p:cNvSpPr/>
          <p:nvPr/>
        </p:nvSpPr>
        <p:spPr>
          <a:xfrm>
            <a:off x="457200" y="5623592"/>
            <a:ext cx="7301065" cy="553998"/>
          </a:xfrm>
          <a:prstGeom prst="rect">
            <a:avLst/>
          </a:prstGeom>
        </p:spPr>
        <p:txBody>
          <a:bodyPr wrap="square">
            <a:spAutoFit/>
          </a:bodyPr>
          <a:lstStyle/>
          <a:p>
            <a:r>
              <a:rPr lang="ro-RO" sz="1600" b="1" dirty="0" err="1"/>
              <a:t>Currently</a:t>
            </a:r>
            <a:r>
              <a:rPr lang="ro-RO" sz="1600" b="1" dirty="0"/>
              <a:t> </a:t>
            </a:r>
            <a:r>
              <a:rPr lang="ro-RO" sz="1600" b="1" dirty="0" err="1"/>
              <a:t>available</a:t>
            </a:r>
            <a:r>
              <a:rPr lang="ro-RO" sz="1600" b="1" dirty="0"/>
              <a:t> </a:t>
            </a:r>
            <a:r>
              <a:rPr lang="ro-RO" sz="1600" b="1" dirty="0" err="1"/>
              <a:t>algorithms</a:t>
            </a:r>
            <a:r>
              <a:rPr lang="en-US" sz="1600" b="1" dirty="0"/>
              <a:t>: </a:t>
            </a:r>
            <a:r>
              <a:rPr lang="ro-RO" sz="1400" b="1" dirty="0" err="1"/>
              <a:t>Classification</a:t>
            </a:r>
            <a:r>
              <a:rPr lang="en-US" sz="1400" b="1" dirty="0"/>
              <a:t>, </a:t>
            </a:r>
            <a:r>
              <a:rPr lang="ro-RO" sz="1400" b="1" dirty="0"/>
              <a:t>Logistic </a:t>
            </a:r>
            <a:r>
              <a:rPr lang="ro-RO" sz="1400" b="1" dirty="0" err="1"/>
              <a:t>Regression</a:t>
            </a:r>
            <a:r>
              <a:rPr lang="en-US" sz="1400" b="1" dirty="0"/>
              <a:t>, </a:t>
            </a:r>
            <a:r>
              <a:rPr lang="ro-RO" sz="1400" b="1" dirty="0" err="1"/>
              <a:t>Clustering</a:t>
            </a:r>
            <a:r>
              <a:rPr lang="en-US" sz="1400" b="1" dirty="0"/>
              <a:t>, </a:t>
            </a:r>
            <a:r>
              <a:rPr lang="ro-RO" sz="1400" b="1" dirty="0" err="1"/>
              <a:t>Recommendation</a:t>
            </a:r>
            <a:r>
              <a:rPr lang="ro-RO" sz="1400" b="1" dirty="0"/>
              <a:t> (ALS</a:t>
            </a:r>
            <a:r>
              <a:rPr lang="en-US" sz="1400" b="1" dirty="0"/>
              <a:t>- </a:t>
            </a:r>
            <a:r>
              <a:rPr lang="en-US" sz="1400" b="1" dirty="0" err="1"/>
              <a:t>alering</a:t>
            </a:r>
            <a:r>
              <a:rPr lang="en-US" sz="1400" b="1" dirty="0"/>
              <a:t> least squares</a:t>
            </a:r>
            <a:r>
              <a:rPr lang="ro-RO" sz="1400" b="1" dirty="0"/>
              <a:t>) </a:t>
            </a:r>
          </a:p>
        </p:txBody>
      </p:sp>
    </p:spTree>
    <p:extLst>
      <p:ext uri="{BB962C8B-B14F-4D97-AF65-F5344CB8AC3E}">
        <p14:creationId xmlns:p14="http://schemas.microsoft.com/office/powerpoint/2010/main" val="2141331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en-US" dirty="0">
                <a:ea typeface="ＭＳ Ｐゴシック" panose="020B0600070205080204" pitchFamily="34" charset="-128"/>
              </a:rPr>
              <a:t>Ethical Issues on Big Data</a:t>
            </a:r>
          </a:p>
        </p:txBody>
      </p:sp>
      <p:sp>
        <p:nvSpPr>
          <p:cNvPr id="21506" name="Content Placeholder 2"/>
          <p:cNvSpPr>
            <a:spLocks noGrp="1"/>
          </p:cNvSpPr>
          <p:nvPr>
            <p:ph type="subTitle" idx="1"/>
          </p:nvPr>
        </p:nvSpPr>
        <p:spPr/>
        <p:txBody>
          <a:bodyPr/>
          <a:lstStyle/>
          <a:p>
            <a:r>
              <a:rPr lang="en-US" dirty="0"/>
              <a:t>Rules and Regulations, Data Economy,</a:t>
            </a:r>
            <a:r>
              <a:rPr lang="ro-RO" dirty="0"/>
              <a:t> </a:t>
            </a:r>
            <a:r>
              <a:rPr lang="en-US" dirty="0"/>
              <a:t>Business Models</a:t>
            </a:r>
            <a:endParaRPr lang="en-US" altLang="en-US" dirty="0">
              <a:ea typeface="ＭＳ Ｐゴシック" panose="020B0600070205080204" pitchFamily="34" charset="-128"/>
            </a:endParaRP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112</a:t>
            </a:fld>
            <a:endParaRPr lang="ro-RO" altLang="en-US" sz="900">
              <a:solidFill>
                <a:schemeClr val="bg1"/>
              </a:solidFill>
            </a:endParaRPr>
          </a:p>
        </p:txBody>
      </p:sp>
    </p:spTree>
    <p:extLst>
      <p:ext uri="{BB962C8B-B14F-4D97-AF65-F5344CB8AC3E}">
        <p14:creationId xmlns:p14="http://schemas.microsoft.com/office/powerpoint/2010/main" val="37160869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dirty="0">
                <a:ea typeface="ＭＳ Ｐゴシック" panose="020B0600070205080204" pitchFamily="34" charset="-128"/>
              </a:rPr>
              <a:t>Big Data Ethics</a:t>
            </a:r>
          </a:p>
        </p:txBody>
      </p:sp>
      <p:sp>
        <p:nvSpPr>
          <p:cNvPr id="22530" name="Content Placeholder 2"/>
          <p:cNvSpPr>
            <a:spLocks noGrp="1"/>
          </p:cNvSpPr>
          <p:nvPr>
            <p:ph idx="1"/>
          </p:nvPr>
        </p:nvSpPr>
        <p:spPr/>
        <p:txBody>
          <a:bodyPr/>
          <a:lstStyle/>
          <a:p>
            <a:r>
              <a:rPr lang="en-US" altLang="en-US" dirty="0">
                <a:ea typeface="ＭＳ Ｐゴシック" panose="020B0600070205080204" pitchFamily="34" charset="-128"/>
              </a:rPr>
              <a:t>“Big Data” Revolution comparable with Industrial Revolution</a:t>
            </a:r>
          </a:p>
          <a:p>
            <a:pPr lvl="1"/>
            <a:r>
              <a:rPr lang="en-US" altLang="en-US" dirty="0">
                <a:ea typeface="ＭＳ Ｐゴシック" panose="020B0600070205080204" pitchFamily="34" charset="-128"/>
              </a:rPr>
              <a:t>all kinds of human activities and decisions are beginning to be influenced by big data predictions</a:t>
            </a:r>
          </a:p>
          <a:p>
            <a:pPr lvl="2"/>
            <a:r>
              <a:rPr lang="en-US" altLang="en-US" dirty="0">
                <a:ea typeface="ＭＳ Ｐゴシック" panose="020B0600070205080204" pitchFamily="34" charset="-128"/>
              </a:rPr>
              <a:t>dating, </a:t>
            </a:r>
          </a:p>
          <a:p>
            <a:pPr lvl="2"/>
            <a:r>
              <a:rPr lang="en-US" altLang="en-US" dirty="0">
                <a:ea typeface="ＭＳ Ｐゴシック" panose="020B0600070205080204" pitchFamily="34" charset="-128"/>
              </a:rPr>
              <a:t>shopping, </a:t>
            </a:r>
          </a:p>
          <a:p>
            <a:pPr lvl="2"/>
            <a:r>
              <a:rPr lang="en-US" altLang="en-US" dirty="0">
                <a:ea typeface="ＭＳ Ｐゴシック" panose="020B0600070205080204" pitchFamily="34" charset="-128"/>
              </a:rPr>
              <a:t>medicine, </a:t>
            </a:r>
          </a:p>
          <a:p>
            <a:pPr lvl="2"/>
            <a:r>
              <a:rPr lang="en-US" altLang="en-US" dirty="0">
                <a:ea typeface="ＭＳ Ｐゴシック" panose="020B0600070205080204" pitchFamily="34" charset="-128"/>
              </a:rPr>
              <a:t>education, </a:t>
            </a:r>
          </a:p>
          <a:p>
            <a:pPr lvl="2"/>
            <a:r>
              <a:rPr lang="en-US" altLang="en-US" dirty="0">
                <a:ea typeface="ＭＳ Ｐゴシック" panose="020B0600070205080204" pitchFamily="34" charset="-128"/>
              </a:rPr>
              <a:t>voting, </a:t>
            </a:r>
          </a:p>
          <a:p>
            <a:pPr lvl="2"/>
            <a:r>
              <a:rPr lang="en-US" altLang="en-US" dirty="0">
                <a:ea typeface="ＭＳ Ｐゴシック" panose="020B0600070205080204" pitchFamily="34" charset="-128"/>
              </a:rPr>
              <a:t>law enforcement, terrorism prevention, and cybersecurity</a:t>
            </a:r>
          </a:p>
          <a:p>
            <a:r>
              <a:rPr lang="en-US" altLang="en-US" dirty="0">
                <a:ea typeface="ＭＳ Ｐゴシック" panose="020B0600070205080204" pitchFamily="34" charset="-128"/>
              </a:rPr>
              <a:t>Privacy</a:t>
            </a:r>
          </a:p>
          <a:p>
            <a:pPr lvl="1"/>
            <a:r>
              <a:rPr lang="en-US" altLang="en-US" dirty="0">
                <a:ea typeface="ＭＳ Ｐゴシック" panose="020B0600070205080204" pitchFamily="34" charset="-128"/>
              </a:rPr>
              <a:t>Privacy as Information Rules </a:t>
            </a:r>
          </a:p>
          <a:p>
            <a:pPr lvl="1"/>
            <a:r>
              <a:rPr lang="en-US" altLang="en-US" dirty="0">
                <a:ea typeface="ＭＳ Ｐゴシック" panose="020B0600070205080204" pitchFamily="34" charset="-128"/>
              </a:rPr>
              <a:t>Shared Private Information Can Remain Confidential</a:t>
            </a:r>
          </a:p>
          <a:p>
            <a:pPr lvl="1"/>
            <a:r>
              <a:rPr lang="en-US" altLang="en-US" dirty="0">
                <a:ea typeface="ＭＳ Ｐゴシック" panose="020B0600070205080204" pitchFamily="34" charset="-128"/>
              </a:rPr>
              <a:t>Transparency </a:t>
            </a:r>
          </a:p>
          <a:p>
            <a:r>
              <a:rPr lang="en-US" altLang="en-US" dirty="0">
                <a:ea typeface="ＭＳ Ｐゴシック" panose="020B0600070205080204" pitchFamily="34" charset="-128"/>
              </a:rPr>
              <a:t>Identity</a:t>
            </a: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113</a:t>
            </a:fld>
            <a:endParaRPr lang="ro-RO" altLang="en-US" sz="900">
              <a:solidFill>
                <a:schemeClr val="bg1"/>
              </a:solidFill>
            </a:endParaRPr>
          </a:p>
        </p:txBody>
      </p:sp>
    </p:spTree>
    <p:extLst>
      <p:ext uri="{BB962C8B-B14F-4D97-AF65-F5344CB8AC3E}">
        <p14:creationId xmlns:p14="http://schemas.microsoft.com/office/powerpoint/2010/main" val="18640886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7499-DE4B-434E-807C-5011BFA1D4A2}"/>
              </a:ext>
            </a:extLst>
          </p:cNvPr>
          <p:cNvSpPr>
            <a:spLocks noGrp="1"/>
          </p:cNvSpPr>
          <p:nvPr>
            <p:ph type="title"/>
          </p:nvPr>
        </p:nvSpPr>
        <p:spPr/>
        <p:txBody>
          <a:bodyPr/>
          <a:lstStyle/>
          <a:p>
            <a:r>
              <a:rPr lang="en-US" dirty="0"/>
              <a:t>Big Data Ethics Principles</a:t>
            </a:r>
            <a:endParaRPr lang="ro-RO" dirty="0"/>
          </a:p>
        </p:txBody>
      </p:sp>
      <p:sp>
        <p:nvSpPr>
          <p:cNvPr id="3" name="Content Placeholder 2">
            <a:extLst>
              <a:ext uri="{FF2B5EF4-FFF2-40B4-BE49-F238E27FC236}">
                <a16:creationId xmlns:a16="http://schemas.microsoft.com/office/drawing/2014/main" id="{1999888A-B31C-42CC-8841-C928E949D2A6}"/>
              </a:ext>
            </a:extLst>
          </p:cNvPr>
          <p:cNvSpPr>
            <a:spLocks noGrp="1"/>
          </p:cNvSpPr>
          <p:nvPr>
            <p:ph idx="1"/>
          </p:nvPr>
        </p:nvSpPr>
        <p:spPr/>
        <p:txBody>
          <a:bodyPr/>
          <a:lstStyle/>
          <a:p>
            <a:r>
              <a:rPr lang="en-US" dirty="0"/>
              <a:t>Beneficial</a:t>
            </a:r>
          </a:p>
          <a:p>
            <a:pPr lvl="1"/>
            <a:r>
              <a:rPr lang="en-US" dirty="0"/>
              <a:t>it should deliver value to all concerned parties</a:t>
            </a:r>
          </a:p>
          <a:p>
            <a:r>
              <a:rPr lang="en-US" dirty="0"/>
              <a:t>Progressive</a:t>
            </a:r>
          </a:p>
          <a:p>
            <a:pPr lvl="1"/>
            <a:r>
              <a:rPr lang="en-US" dirty="0"/>
              <a:t>deliver better and more valuable results</a:t>
            </a:r>
          </a:p>
          <a:p>
            <a:pPr lvl="1"/>
            <a:r>
              <a:rPr lang="en-US" dirty="0"/>
              <a:t>minimize data usage to promote more sustainable and less risky analysis</a:t>
            </a:r>
          </a:p>
          <a:p>
            <a:r>
              <a:rPr lang="en-US" dirty="0"/>
              <a:t>Sustainable</a:t>
            </a:r>
          </a:p>
          <a:p>
            <a:pPr lvl="1"/>
            <a:r>
              <a:rPr lang="en-US" dirty="0"/>
              <a:t>provide value that is sustainable over a reasonable time frame</a:t>
            </a:r>
          </a:p>
          <a:p>
            <a:pPr lvl="2"/>
            <a:r>
              <a:rPr lang="en-US" dirty="0"/>
              <a:t>Data sustainability</a:t>
            </a:r>
          </a:p>
          <a:p>
            <a:pPr lvl="2"/>
            <a:r>
              <a:rPr lang="en-US" dirty="0"/>
              <a:t>Algorithmic sustainability</a:t>
            </a:r>
          </a:p>
          <a:p>
            <a:pPr lvl="2"/>
            <a:r>
              <a:rPr lang="en-US" dirty="0"/>
              <a:t>Device- and/or manufacturer-based sustainability</a:t>
            </a:r>
          </a:p>
          <a:p>
            <a:r>
              <a:rPr lang="en-US" dirty="0"/>
              <a:t>Respectful</a:t>
            </a:r>
          </a:p>
          <a:p>
            <a:r>
              <a:rPr lang="en-US" dirty="0"/>
              <a:t>Fair</a:t>
            </a:r>
          </a:p>
          <a:p>
            <a:endParaRPr lang="ro-RO" dirty="0"/>
          </a:p>
        </p:txBody>
      </p:sp>
      <p:sp>
        <p:nvSpPr>
          <p:cNvPr id="5" name="Footer Placeholder 4">
            <a:extLst>
              <a:ext uri="{FF2B5EF4-FFF2-40B4-BE49-F238E27FC236}">
                <a16:creationId xmlns:a16="http://schemas.microsoft.com/office/drawing/2014/main" id="{5FDD47A8-A8F4-48CB-B0DE-2CB5EA0ECDB0}"/>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477A1996-00A6-4EC5-B21F-40602EECE6E1}"/>
              </a:ext>
            </a:extLst>
          </p:cNvPr>
          <p:cNvSpPr>
            <a:spLocks noGrp="1"/>
          </p:cNvSpPr>
          <p:nvPr>
            <p:ph type="sldNum" sz="quarter" idx="12"/>
          </p:nvPr>
        </p:nvSpPr>
        <p:spPr/>
        <p:txBody>
          <a:bodyPr/>
          <a:lstStyle/>
          <a:p>
            <a:pPr>
              <a:defRPr/>
            </a:pPr>
            <a:fld id="{88B97DED-8DB5-4EC6-A031-597F56F5B475}" type="slidenum">
              <a:rPr lang="ro-RO" altLang="en-US" smtClean="0"/>
              <a:pPr>
                <a:defRPr/>
              </a:pPr>
              <a:t>114</a:t>
            </a:fld>
            <a:endParaRPr lang="ro-RO" altLang="en-US"/>
          </a:p>
        </p:txBody>
      </p:sp>
    </p:spTree>
    <p:extLst>
      <p:ext uri="{BB962C8B-B14F-4D97-AF65-F5344CB8AC3E}">
        <p14:creationId xmlns:p14="http://schemas.microsoft.com/office/powerpoint/2010/main" val="34520324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4665-91F9-0647-98B2-EB20C0D2A269}"/>
              </a:ext>
            </a:extLst>
          </p:cNvPr>
          <p:cNvSpPr>
            <a:spLocks noGrp="1"/>
          </p:cNvSpPr>
          <p:nvPr>
            <p:ph type="title"/>
          </p:nvPr>
        </p:nvSpPr>
        <p:spPr/>
        <p:txBody>
          <a:bodyPr/>
          <a:lstStyle/>
          <a:p>
            <a:r>
              <a:rPr lang="en-US" dirty="0"/>
              <a:t>K</a:t>
            </a:r>
            <a:r>
              <a:rPr lang="ro-RO" dirty="0" err="1"/>
              <a:t>ey</a:t>
            </a:r>
            <a:r>
              <a:rPr lang="ro-RO" dirty="0"/>
              <a:t> </a:t>
            </a:r>
            <a:r>
              <a:rPr lang="ro-RO" dirty="0" err="1"/>
              <a:t>issues</a:t>
            </a:r>
            <a:r>
              <a:rPr lang="ro-RO" dirty="0"/>
              <a:t> for </a:t>
            </a:r>
            <a:r>
              <a:rPr lang="ro-RO" dirty="0" err="1"/>
              <a:t>Etics</a:t>
            </a:r>
            <a:r>
              <a:rPr lang="ro-RO" dirty="0"/>
              <a:t> in Big Data</a:t>
            </a:r>
            <a:endParaRPr lang="en-US" dirty="0"/>
          </a:p>
        </p:txBody>
      </p:sp>
      <p:sp>
        <p:nvSpPr>
          <p:cNvPr id="3" name="Content Placeholder 2">
            <a:extLst>
              <a:ext uri="{FF2B5EF4-FFF2-40B4-BE49-F238E27FC236}">
                <a16:creationId xmlns:a16="http://schemas.microsoft.com/office/drawing/2014/main" id="{CDAD2F1B-9F9A-E54E-83C7-C4228F7D2BE0}"/>
              </a:ext>
            </a:extLst>
          </p:cNvPr>
          <p:cNvSpPr>
            <a:spLocks noGrp="1"/>
          </p:cNvSpPr>
          <p:nvPr>
            <p:ph idx="1"/>
          </p:nvPr>
        </p:nvSpPr>
        <p:spPr/>
        <p:txBody>
          <a:bodyPr/>
          <a:lstStyle/>
          <a:p>
            <a:r>
              <a:rPr lang="en-US" sz="2800" dirty="0"/>
              <a:t>Privacy</a:t>
            </a:r>
          </a:p>
          <a:p>
            <a:r>
              <a:rPr lang="en-US" sz="2800" dirty="0"/>
              <a:t>Transparency</a:t>
            </a:r>
          </a:p>
          <a:p>
            <a:r>
              <a:rPr lang="en-US" sz="2800" dirty="0"/>
              <a:t>Confidentiality</a:t>
            </a:r>
          </a:p>
          <a:p>
            <a:r>
              <a:rPr lang="en-US" sz="2800" dirty="0"/>
              <a:t>Identity protection</a:t>
            </a:r>
          </a:p>
        </p:txBody>
      </p:sp>
      <p:sp>
        <p:nvSpPr>
          <p:cNvPr id="5" name="Footer Placeholder 4">
            <a:extLst>
              <a:ext uri="{FF2B5EF4-FFF2-40B4-BE49-F238E27FC236}">
                <a16:creationId xmlns:a16="http://schemas.microsoft.com/office/drawing/2014/main" id="{1E3BC488-AEB9-C545-867A-4187836B0A07}"/>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B7812808-E40F-FE4E-97AC-A18E0566EEE4}"/>
              </a:ext>
            </a:extLst>
          </p:cNvPr>
          <p:cNvSpPr>
            <a:spLocks noGrp="1"/>
          </p:cNvSpPr>
          <p:nvPr>
            <p:ph type="sldNum" sz="quarter" idx="12"/>
          </p:nvPr>
        </p:nvSpPr>
        <p:spPr/>
        <p:txBody>
          <a:bodyPr/>
          <a:lstStyle/>
          <a:p>
            <a:pPr>
              <a:defRPr/>
            </a:pPr>
            <a:fld id="{88B97DED-8DB5-4EC6-A031-597F56F5B475}" type="slidenum">
              <a:rPr lang="ro-RO" altLang="en-US" smtClean="0"/>
              <a:pPr>
                <a:defRPr/>
              </a:pPr>
              <a:t>115</a:t>
            </a:fld>
            <a:endParaRPr lang="ro-RO" altLang="en-US"/>
          </a:p>
        </p:txBody>
      </p:sp>
      <p:pic>
        <p:nvPicPr>
          <p:cNvPr id="7" name="Picture 6">
            <a:extLst>
              <a:ext uri="{FF2B5EF4-FFF2-40B4-BE49-F238E27FC236}">
                <a16:creationId xmlns:a16="http://schemas.microsoft.com/office/drawing/2014/main" id="{7DF6F6E0-0741-E344-BC1B-66F43C0172D3}"/>
              </a:ext>
            </a:extLst>
          </p:cNvPr>
          <p:cNvPicPr>
            <a:picLocks noChangeAspect="1"/>
          </p:cNvPicPr>
          <p:nvPr/>
        </p:nvPicPr>
        <p:blipFill>
          <a:blip r:embed="rId2"/>
          <a:stretch>
            <a:fillRect/>
          </a:stretch>
        </p:blipFill>
        <p:spPr>
          <a:xfrm>
            <a:off x="5257800" y="2514600"/>
            <a:ext cx="3708400" cy="3708400"/>
          </a:xfrm>
          <a:prstGeom prst="rect">
            <a:avLst/>
          </a:prstGeom>
        </p:spPr>
      </p:pic>
    </p:spTree>
    <p:extLst>
      <p:ext uri="{BB962C8B-B14F-4D97-AF65-F5344CB8AC3E}">
        <p14:creationId xmlns:p14="http://schemas.microsoft.com/office/powerpoint/2010/main" val="4861637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05ACB2C-3E84-204F-9C07-4570505FBC7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27" t="13214" r="2727" b="1277"/>
          <a:stretch/>
        </p:blipFill>
        <p:spPr>
          <a:xfrm>
            <a:off x="12714" y="1066800"/>
            <a:ext cx="9136610" cy="5105400"/>
          </a:xfrm>
        </p:spPr>
      </p:pic>
      <p:sp>
        <p:nvSpPr>
          <p:cNvPr id="5" name="Footer Placeholder 4">
            <a:extLst>
              <a:ext uri="{FF2B5EF4-FFF2-40B4-BE49-F238E27FC236}">
                <a16:creationId xmlns:a16="http://schemas.microsoft.com/office/drawing/2014/main" id="{5E0DA5EF-1DE2-7244-99A7-4373C1DB1EE0}"/>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0F08783-9899-AA47-AAB0-AFC787FE0224}"/>
              </a:ext>
            </a:extLst>
          </p:cNvPr>
          <p:cNvSpPr>
            <a:spLocks noGrp="1"/>
          </p:cNvSpPr>
          <p:nvPr>
            <p:ph type="sldNum" sz="quarter" idx="12"/>
          </p:nvPr>
        </p:nvSpPr>
        <p:spPr/>
        <p:txBody>
          <a:bodyPr/>
          <a:lstStyle/>
          <a:p>
            <a:pPr>
              <a:defRPr/>
            </a:pPr>
            <a:fld id="{88B97DED-8DB5-4EC6-A031-597F56F5B475}" type="slidenum">
              <a:rPr lang="ro-RO" altLang="en-US" smtClean="0"/>
              <a:pPr>
                <a:defRPr/>
              </a:pPr>
              <a:t>116</a:t>
            </a:fld>
            <a:endParaRPr lang="ro-RO" altLang="en-US"/>
          </a:p>
        </p:txBody>
      </p:sp>
    </p:spTree>
    <p:extLst>
      <p:ext uri="{BB962C8B-B14F-4D97-AF65-F5344CB8AC3E}">
        <p14:creationId xmlns:p14="http://schemas.microsoft.com/office/powerpoint/2010/main" val="25839802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4863-63D0-0943-B5EB-155E5EDEC2A7}"/>
              </a:ext>
            </a:extLst>
          </p:cNvPr>
          <p:cNvSpPr>
            <a:spLocks noGrp="1"/>
          </p:cNvSpPr>
          <p:nvPr>
            <p:ph type="title"/>
          </p:nvPr>
        </p:nvSpPr>
        <p:spPr>
          <a:xfrm>
            <a:off x="266700" y="457200"/>
            <a:ext cx="8610600" cy="914400"/>
          </a:xfrm>
        </p:spPr>
        <p:txBody>
          <a:bodyPr/>
          <a:lstStyle/>
          <a:p>
            <a:r>
              <a:rPr lang="en-GB" dirty="0"/>
              <a:t>GDPR- General Data Protection Regulation</a:t>
            </a:r>
            <a:endParaRPr lang="en-RO" dirty="0"/>
          </a:p>
        </p:txBody>
      </p:sp>
      <p:sp>
        <p:nvSpPr>
          <p:cNvPr id="3" name="Content Placeholder 2">
            <a:extLst>
              <a:ext uri="{FF2B5EF4-FFF2-40B4-BE49-F238E27FC236}">
                <a16:creationId xmlns:a16="http://schemas.microsoft.com/office/drawing/2014/main" id="{88EAA9C8-A03E-EB49-B8DA-D41508C3A9C7}"/>
              </a:ext>
            </a:extLst>
          </p:cNvPr>
          <p:cNvSpPr>
            <a:spLocks noGrp="1"/>
          </p:cNvSpPr>
          <p:nvPr>
            <p:ph idx="1"/>
          </p:nvPr>
        </p:nvSpPr>
        <p:spPr>
          <a:xfrm>
            <a:off x="152400" y="1143000"/>
            <a:ext cx="8610600" cy="5181600"/>
          </a:xfrm>
        </p:spPr>
        <p:txBody>
          <a:bodyPr/>
          <a:lstStyle/>
          <a:p>
            <a:r>
              <a:rPr lang="en-GB" sz="1800" dirty="0"/>
              <a:t>A piece of legislation passed by the European Union in April of 2016</a:t>
            </a:r>
          </a:p>
          <a:p>
            <a:r>
              <a:rPr lang="en-GB" sz="1800" dirty="0"/>
              <a:t>Purpose was to give consumers better control of their personal data as it’s collected by businesses</a:t>
            </a:r>
          </a:p>
          <a:p>
            <a:r>
              <a:rPr lang="en-GB" sz="1800" dirty="0"/>
              <a:t>It sets limitations on what companies can do with that data and how long they can keep it. </a:t>
            </a:r>
          </a:p>
          <a:p>
            <a:r>
              <a:rPr lang="en-GB" sz="1800" dirty="0"/>
              <a:t>Companies outside of the EU must still comply with the GDPR if they want to do business with customers in the EU</a:t>
            </a:r>
          </a:p>
          <a:p>
            <a:r>
              <a:rPr lang="en-GB" sz="1800" dirty="0"/>
              <a:t>Companies can collect just the minimum amount of data from customers needed to conduct business with the latter.</a:t>
            </a:r>
          </a:p>
          <a:p>
            <a:r>
              <a:rPr lang="en-GB" sz="1800" dirty="0"/>
              <a:t>Furthermore, businesses will be held accountable for the use and storage of that data.</a:t>
            </a:r>
          </a:p>
          <a:p>
            <a:r>
              <a:rPr lang="en-GB" sz="1800" dirty="0"/>
              <a:t>Businesses must designate a Data Protection Officer (DPO) whose function is to oversee details such as GDPR compliance and data security strategy.</a:t>
            </a:r>
          </a:p>
          <a:p>
            <a:r>
              <a:rPr lang="en-GB" sz="1800" dirty="0"/>
              <a:t>If there’s a breach, the DPO must report to affected individuals and the regulators within 72 hours of the incident. </a:t>
            </a:r>
          </a:p>
          <a:p>
            <a:r>
              <a:rPr lang="en-GB" sz="1800" dirty="0"/>
              <a:t>Penalties for non-compliance are tough. A business that violates GDPR laws will pay fines of up to four percent of annual global turnover, or 20 million Euros, whichever is greater.</a:t>
            </a:r>
            <a:endParaRPr lang="en-RO" sz="1800" dirty="0"/>
          </a:p>
        </p:txBody>
      </p:sp>
      <p:sp>
        <p:nvSpPr>
          <p:cNvPr id="5" name="Footer Placeholder 4">
            <a:extLst>
              <a:ext uri="{FF2B5EF4-FFF2-40B4-BE49-F238E27FC236}">
                <a16:creationId xmlns:a16="http://schemas.microsoft.com/office/drawing/2014/main" id="{42F4179D-BBA0-4D40-8B00-7754A4723CE7}"/>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179A9467-2FF7-2C4B-85DF-B265F4651A3B}"/>
              </a:ext>
            </a:extLst>
          </p:cNvPr>
          <p:cNvSpPr>
            <a:spLocks noGrp="1"/>
          </p:cNvSpPr>
          <p:nvPr>
            <p:ph type="sldNum" sz="quarter" idx="12"/>
          </p:nvPr>
        </p:nvSpPr>
        <p:spPr/>
        <p:txBody>
          <a:bodyPr/>
          <a:lstStyle/>
          <a:p>
            <a:pPr>
              <a:defRPr/>
            </a:pPr>
            <a:fld id="{88B97DED-8DB5-4EC6-A031-597F56F5B475}" type="slidenum">
              <a:rPr lang="ro-RO" altLang="en-US" smtClean="0"/>
              <a:pPr>
                <a:defRPr/>
              </a:pPr>
              <a:t>117</a:t>
            </a:fld>
            <a:endParaRPr lang="ro-RO" altLang="en-US"/>
          </a:p>
        </p:txBody>
      </p:sp>
    </p:spTree>
    <p:extLst>
      <p:ext uri="{BB962C8B-B14F-4D97-AF65-F5344CB8AC3E}">
        <p14:creationId xmlns:p14="http://schemas.microsoft.com/office/powerpoint/2010/main" val="15633385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402B2-69A5-7D4B-BA2F-44D4528D2AF2}"/>
              </a:ext>
            </a:extLst>
          </p:cNvPr>
          <p:cNvSpPr>
            <a:spLocks noGrp="1"/>
          </p:cNvSpPr>
          <p:nvPr>
            <p:ph type="title"/>
          </p:nvPr>
        </p:nvSpPr>
        <p:spPr/>
        <p:txBody>
          <a:bodyPr/>
          <a:lstStyle/>
          <a:p>
            <a:br>
              <a:rPr lang="en-GB" dirty="0"/>
            </a:br>
            <a:r>
              <a:rPr lang="en-GB" dirty="0"/>
              <a:t>How GDPR Will Affect Data Collection</a:t>
            </a:r>
            <a:br>
              <a:rPr lang="en-GB" dirty="0"/>
            </a:br>
            <a:endParaRPr lang="en-RO" dirty="0"/>
          </a:p>
        </p:txBody>
      </p:sp>
      <p:sp>
        <p:nvSpPr>
          <p:cNvPr id="3" name="Content Placeholder 2">
            <a:extLst>
              <a:ext uri="{FF2B5EF4-FFF2-40B4-BE49-F238E27FC236}">
                <a16:creationId xmlns:a16="http://schemas.microsoft.com/office/drawing/2014/main" id="{C9A09971-45C7-5645-9A66-777168968ECA}"/>
              </a:ext>
            </a:extLst>
          </p:cNvPr>
          <p:cNvSpPr>
            <a:spLocks noGrp="1"/>
          </p:cNvSpPr>
          <p:nvPr>
            <p:ph idx="1"/>
          </p:nvPr>
        </p:nvSpPr>
        <p:spPr>
          <a:xfrm>
            <a:off x="381000" y="1066800"/>
            <a:ext cx="8382000" cy="5181600"/>
          </a:xfrm>
        </p:spPr>
        <p:txBody>
          <a:bodyPr/>
          <a:lstStyle/>
          <a:p>
            <a:r>
              <a:rPr lang="en-GB" sz="2000" dirty="0"/>
              <a:t>GDPR legislation will affect data collection is that it will lead to an increased reliance on real-time analytics</a:t>
            </a:r>
          </a:p>
          <a:p>
            <a:r>
              <a:rPr lang="en-GB" sz="2000" dirty="0"/>
              <a:t> Real-time analytics takes data that has just been collected and puts it to immediate use and analysis.</a:t>
            </a:r>
          </a:p>
          <a:p>
            <a:r>
              <a:rPr lang="en-GB" sz="2000" dirty="0"/>
              <a:t>With collected data getting an immediate turnaround, there is no need for keeping said data around for any great length of time, which is one of the issues that the GDPR seeks to address.</a:t>
            </a:r>
          </a:p>
          <a:p>
            <a:r>
              <a:rPr lang="en-GB" sz="2000" dirty="0"/>
              <a:t>Social media, an avenue that many businesses use for the purpose of building customer loyalty and increasing engagement, will also be affected. </a:t>
            </a:r>
          </a:p>
          <a:p>
            <a:r>
              <a:rPr lang="en-GB" sz="2000" dirty="0"/>
              <a:t>Furthermore, all of that Big Data being collected will have to not only be stored securely but </a:t>
            </a:r>
          </a:p>
          <a:p>
            <a:r>
              <a:rPr lang="en-GB" sz="2000" dirty="0"/>
              <a:t>Will need to be gathered by customers who want to remove it and switch it over to another vendor. </a:t>
            </a:r>
          </a:p>
          <a:p>
            <a:r>
              <a:rPr lang="en-GB" sz="2000" dirty="0"/>
              <a:t>Businesses of all sizes will need to come to terms with the idea that customers will gain greater control over their own personal data.</a:t>
            </a:r>
            <a:endParaRPr lang="en-RO" sz="2000" dirty="0"/>
          </a:p>
        </p:txBody>
      </p:sp>
      <p:sp>
        <p:nvSpPr>
          <p:cNvPr id="5" name="Footer Placeholder 4">
            <a:extLst>
              <a:ext uri="{FF2B5EF4-FFF2-40B4-BE49-F238E27FC236}">
                <a16:creationId xmlns:a16="http://schemas.microsoft.com/office/drawing/2014/main" id="{32DB0559-29F6-9C4B-9B27-A788C2DD8A9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4F99ED2D-DB46-0444-BCC5-7DE80857B50F}"/>
              </a:ext>
            </a:extLst>
          </p:cNvPr>
          <p:cNvSpPr>
            <a:spLocks noGrp="1"/>
          </p:cNvSpPr>
          <p:nvPr>
            <p:ph type="sldNum" sz="quarter" idx="12"/>
          </p:nvPr>
        </p:nvSpPr>
        <p:spPr/>
        <p:txBody>
          <a:bodyPr/>
          <a:lstStyle/>
          <a:p>
            <a:pPr>
              <a:defRPr/>
            </a:pPr>
            <a:fld id="{88B97DED-8DB5-4EC6-A031-597F56F5B475}" type="slidenum">
              <a:rPr lang="ro-RO" altLang="en-US" smtClean="0"/>
              <a:pPr>
                <a:defRPr/>
              </a:pPr>
              <a:t>118</a:t>
            </a:fld>
            <a:endParaRPr lang="ro-RO" altLang="en-US"/>
          </a:p>
        </p:txBody>
      </p:sp>
    </p:spTree>
    <p:extLst>
      <p:ext uri="{BB962C8B-B14F-4D97-AF65-F5344CB8AC3E}">
        <p14:creationId xmlns:p14="http://schemas.microsoft.com/office/powerpoint/2010/main" val="27662318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EF0B6-2076-4ED3-A835-78B95F6B78C4}"/>
              </a:ext>
            </a:extLst>
          </p:cNvPr>
          <p:cNvSpPr>
            <a:spLocks noGrp="1"/>
          </p:cNvSpPr>
          <p:nvPr>
            <p:ph type="title"/>
          </p:nvPr>
        </p:nvSpPr>
        <p:spPr/>
        <p:txBody>
          <a:bodyPr/>
          <a:lstStyle/>
          <a:p>
            <a:r>
              <a:rPr lang="en-US" dirty="0"/>
              <a:t>Case Studies</a:t>
            </a:r>
            <a:endParaRPr lang="ro-RO" dirty="0"/>
          </a:p>
        </p:txBody>
      </p:sp>
      <p:sp>
        <p:nvSpPr>
          <p:cNvPr id="3" name="Content Placeholder 2">
            <a:extLst>
              <a:ext uri="{FF2B5EF4-FFF2-40B4-BE49-F238E27FC236}">
                <a16:creationId xmlns:a16="http://schemas.microsoft.com/office/drawing/2014/main" id="{C0056D1C-EDF1-4556-B390-B9EA40BA9969}"/>
              </a:ext>
            </a:extLst>
          </p:cNvPr>
          <p:cNvSpPr>
            <a:spLocks noGrp="1"/>
          </p:cNvSpPr>
          <p:nvPr>
            <p:ph idx="1"/>
          </p:nvPr>
        </p:nvSpPr>
        <p:spPr/>
        <p:txBody>
          <a:bodyPr/>
          <a:lstStyle/>
          <a:p>
            <a:r>
              <a:rPr lang="en-US" dirty="0">
                <a:hlinkClick r:id="rId2"/>
              </a:rPr>
              <a:t>Trump election</a:t>
            </a:r>
            <a:endParaRPr lang="en-US" dirty="0"/>
          </a:p>
          <a:p>
            <a:r>
              <a:rPr lang="en-US" dirty="0">
                <a:hlinkClick r:id="rId3"/>
              </a:rPr>
              <a:t>Target pregnancy ad</a:t>
            </a:r>
            <a:endParaRPr lang="en-US" dirty="0"/>
          </a:p>
          <a:p>
            <a:r>
              <a:rPr lang="en-US" dirty="0">
                <a:hlinkClick r:id="rId4"/>
              </a:rPr>
              <a:t>Brexit campaign</a:t>
            </a:r>
            <a:endParaRPr lang="en-US" dirty="0"/>
          </a:p>
          <a:p>
            <a:r>
              <a:rPr lang="en-US" dirty="0">
                <a:hlinkClick r:id="rId5"/>
              </a:rPr>
              <a:t>Ted Cruz campaign surge</a:t>
            </a:r>
            <a:endParaRPr lang="en-US" dirty="0"/>
          </a:p>
          <a:p>
            <a:r>
              <a:rPr lang="en-US" dirty="0">
                <a:hlinkClick r:id="rId6"/>
              </a:rPr>
              <a:t>UK Tory election campaign</a:t>
            </a:r>
            <a:endParaRPr lang="en-US" dirty="0"/>
          </a:p>
          <a:p>
            <a:r>
              <a:rPr lang="en-US" dirty="0">
                <a:hlinkClick r:id="rId7"/>
              </a:rPr>
              <a:t>Obama campaign</a:t>
            </a:r>
            <a:endParaRPr lang="en-US" dirty="0"/>
          </a:p>
          <a:p>
            <a:r>
              <a:rPr lang="en-US" dirty="0">
                <a:hlinkClick r:id="rId8"/>
              </a:rPr>
              <a:t>Air France 447 crash</a:t>
            </a:r>
            <a:endParaRPr lang="en-US" dirty="0"/>
          </a:p>
          <a:p>
            <a:r>
              <a:rPr lang="en-US" dirty="0">
                <a:hlinkClick r:id="rId9"/>
              </a:rPr>
              <a:t>Compas system</a:t>
            </a:r>
            <a:endParaRPr lang="en-US" dirty="0"/>
          </a:p>
          <a:p>
            <a:pPr marL="0" indent="0">
              <a:buNone/>
            </a:pPr>
            <a:endParaRPr lang="ro-RO" dirty="0"/>
          </a:p>
        </p:txBody>
      </p:sp>
      <p:sp>
        <p:nvSpPr>
          <p:cNvPr id="5" name="Footer Placeholder 4">
            <a:extLst>
              <a:ext uri="{FF2B5EF4-FFF2-40B4-BE49-F238E27FC236}">
                <a16:creationId xmlns:a16="http://schemas.microsoft.com/office/drawing/2014/main" id="{3D084AAA-2C64-447D-B547-192E2F88CFF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E84392E8-BCA4-4258-8EC0-DB56339316DA}"/>
              </a:ext>
            </a:extLst>
          </p:cNvPr>
          <p:cNvSpPr>
            <a:spLocks noGrp="1"/>
          </p:cNvSpPr>
          <p:nvPr>
            <p:ph type="sldNum" sz="quarter" idx="12"/>
          </p:nvPr>
        </p:nvSpPr>
        <p:spPr/>
        <p:txBody>
          <a:bodyPr/>
          <a:lstStyle/>
          <a:p>
            <a:pPr>
              <a:defRPr/>
            </a:pPr>
            <a:fld id="{88B97DED-8DB5-4EC6-A031-597F56F5B475}" type="slidenum">
              <a:rPr lang="ro-RO" altLang="en-US" smtClean="0"/>
              <a:pPr>
                <a:defRPr/>
              </a:pPr>
              <a:t>119</a:t>
            </a:fld>
            <a:endParaRPr lang="ro-RO" altLang="en-US"/>
          </a:p>
        </p:txBody>
      </p:sp>
    </p:spTree>
    <p:extLst>
      <p:ext uri="{BB962C8B-B14F-4D97-AF65-F5344CB8AC3E}">
        <p14:creationId xmlns:p14="http://schemas.microsoft.com/office/powerpoint/2010/main" val="115283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Remark</a:t>
            </a:r>
          </a:p>
        </p:txBody>
      </p:sp>
      <p:sp>
        <p:nvSpPr>
          <p:cNvPr id="3" name="Content Placeholder 2"/>
          <p:cNvSpPr>
            <a:spLocks noGrp="1"/>
          </p:cNvSpPr>
          <p:nvPr>
            <p:ph idx="1"/>
          </p:nvPr>
        </p:nvSpPr>
        <p:spPr>
          <a:xfrm>
            <a:off x="381000" y="1371600"/>
            <a:ext cx="8382000" cy="5181600"/>
          </a:xfrm>
          <a:noFill/>
        </p:spPr>
        <p:txBody>
          <a:bodyPr/>
          <a:lstStyle/>
          <a:p>
            <a:pPr marL="0" indent="0" algn="ctr">
              <a:buNone/>
            </a:pPr>
            <a:endParaRPr lang="en-US" dirty="0"/>
          </a:p>
          <a:p>
            <a:pPr marL="0" indent="0" algn="ctr">
              <a:buNone/>
            </a:pPr>
            <a:endParaRPr lang="en-US" dirty="0"/>
          </a:p>
          <a:p>
            <a:pPr marL="0" indent="0" algn="ctr">
              <a:buNone/>
            </a:pPr>
            <a:r>
              <a:rPr lang="en-US" dirty="0"/>
              <a:t>We must to support and we need to encourage</a:t>
            </a:r>
          </a:p>
          <a:p>
            <a:pPr marL="0" indent="0" algn="ctr">
              <a:buNone/>
            </a:pPr>
            <a:endParaRPr lang="en-US" dirty="0"/>
          </a:p>
          <a:p>
            <a:pPr marL="0" indent="0" algn="ctr">
              <a:buNone/>
            </a:pPr>
            <a:r>
              <a:rPr lang="en-US" i="1" dirty="0"/>
              <a:t>fundamental research towards addressing all scientific and technical challenges</a:t>
            </a:r>
            <a:endParaRPr lang="en-US" dirty="0"/>
          </a:p>
          <a:p>
            <a:pPr marL="0" indent="0" algn="ctr">
              <a:buNone/>
            </a:pPr>
            <a:endParaRPr lang="en-US" dirty="0"/>
          </a:p>
          <a:p>
            <a:pPr marL="0" indent="0" algn="ctr">
              <a:buNone/>
            </a:pPr>
            <a:r>
              <a:rPr lang="en-US" dirty="0"/>
              <a:t>if we want to achieve </a:t>
            </a:r>
            <a:r>
              <a:rPr lang="en-US" b="1" dirty="0"/>
              <a:t>the promised benefits of</a:t>
            </a:r>
          </a:p>
          <a:p>
            <a:pPr marL="0" indent="0" algn="ctr">
              <a:buNone/>
            </a:pPr>
            <a:r>
              <a:rPr lang="en-US" b="1" dirty="0"/>
              <a:t>Big Data</a:t>
            </a:r>
            <a:r>
              <a:rPr lang="en-US" dirty="0"/>
              <a:t>.</a:t>
            </a:r>
            <a:endParaRPr lang="en-US" dirty="0">
              <a:effectLst/>
            </a:endParaRP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12</a:t>
            </a:fld>
            <a:endParaRPr lang="ro-RO" altLang="en-US"/>
          </a:p>
        </p:txBody>
      </p:sp>
    </p:spTree>
    <p:extLst>
      <p:ext uri="{BB962C8B-B14F-4D97-AF65-F5344CB8AC3E}">
        <p14:creationId xmlns:p14="http://schemas.microsoft.com/office/powerpoint/2010/main" val="20608797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4665-91F9-0647-98B2-EB20C0D2A269}"/>
              </a:ext>
            </a:extLst>
          </p:cNvPr>
          <p:cNvSpPr>
            <a:spLocks noGrp="1"/>
          </p:cNvSpPr>
          <p:nvPr>
            <p:ph type="title"/>
          </p:nvPr>
        </p:nvSpPr>
        <p:spPr/>
        <p:txBody>
          <a:bodyPr/>
          <a:lstStyle/>
          <a:p>
            <a:r>
              <a:rPr lang="en-US" dirty="0"/>
              <a:t>Case studies - Trump election</a:t>
            </a:r>
          </a:p>
        </p:txBody>
      </p:sp>
      <p:sp>
        <p:nvSpPr>
          <p:cNvPr id="3" name="Content Placeholder 2">
            <a:extLst>
              <a:ext uri="{FF2B5EF4-FFF2-40B4-BE49-F238E27FC236}">
                <a16:creationId xmlns:a16="http://schemas.microsoft.com/office/drawing/2014/main" id="{CDAD2F1B-9F9A-E54E-83C7-C4228F7D2BE0}"/>
              </a:ext>
            </a:extLst>
          </p:cNvPr>
          <p:cNvSpPr>
            <a:spLocks noGrp="1"/>
          </p:cNvSpPr>
          <p:nvPr>
            <p:ph idx="1"/>
          </p:nvPr>
        </p:nvSpPr>
        <p:spPr>
          <a:xfrm>
            <a:off x="381000" y="1066800"/>
            <a:ext cx="8382000" cy="5410200"/>
          </a:xfrm>
        </p:spPr>
        <p:txBody>
          <a:bodyPr/>
          <a:lstStyle/>
          <a:p>
            <a:pPr lvl="1"/>
            <a:r>
              <a:rPr lang="en-US" dirty="0"/>
              <a:t>Michal Kosinski in 2008 was accepted by Cambridge University to do his PhD at the Psychometrics Centre</a:t>
            </a:r>
          </a:p>
          <a:p>
            <a:pPr lvl="1"/>
            <a:r>
              <a:rPr lang="en-US" dirty="0"/>
              <a:t>Kosinski joined fellow student David Stillwell  about a year after Stillwell had launched a little Facebook application “</a:t>
            </a:r>
            <a:r>
              <a:rPr lang="en-US" dirty="0" err="1"/>
              <a:t>MyPersonality</a:t>
            </a:r>
            <a:r>
              <a:rPr lang="en-US" dirty="0"/>
              <a:t>” app.</a:t>
            </a:r>
          </a:p>
          <a:p>
            <a:pPr lvl="2"/>
            <a:r>
              <a:rPr lang="en-US" dirty="0"/>
              <a:t>enabled users to fill out different psychometric questionnaires, including a handful of psychological questions from the Big Five personality questionnaire </a:t>
            </a:r>
          </a:p>
          <a:p>
            <a:pPr lvl="2"/>
            <a:r>
              <a:rPr lang="en-US" dirty="0"/>
              <a:t>Based on the evaluation, users received a "personality profile"—individual Big Five values—and could opt-in to share their Facebook profile data with the researchers</a:t>
            </a:r>
          </a:p>
          <a:p>
            <a:pPr lvl="2"/>
            <a:r>
              <a:rPr lang="en-US" dirty="0"/>
              <a:t>Kosinski had expected a few dozen college friends to fill in the questionnaire, but before long, hundreds, thousands, then millions of people had revealed their innermost convictions. </a:t>
            </a:r>
          </a:p>
          <a:p>
            <a:pPr lvl="2"/>
            <a:r>
              <a:rPr lang="en-US" dirty="0"/>
              <a:t>Suddenly, the two doctoral candidates owned the largest dataset combining psychometric scores with Facebook profiles ever to be collected</a:t>
            </a:r>
          </a:p>
          <a:p>
            <a:pPr lvl="1"/>
            <a:endParaRPr lang="en-US" sz="1600" dirty="0"/>
          </a:p>
        </p:txBody>
      </p:sp>
      <p:sp>
        <p:nvSpPr>
          <p:cNvPr id="5" name="Footer Placeholder 4">
            <a:extLst>
              <a:ext uri="{FF2B5EF4-FFF2-40B4-BE49-F238E27FC236}">
                <a16:creationId xmlns:a16="http://schemas.microsoft.com/office/drawing/2014/main" id="{1E3BC488-AEB9-C545-867A-4187836B0A07}"/>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B7812808-E40F-FE4E-97AC-A18E0566EEE4}"/>
              </a:ext>
            </a:extLst>
          </p:cNvPr>
          <p:cNvSpPr>
            <a:spLocks noGrp="1"/>
          </p:cNvSpPr>
          <p:nvPr>
            <p:ph type="sldNum" sz="quarter" idx="12"/>
          </p:nvPr>
        </p:nvSpPr>
        <p:spPr/>
        <p:txBody>
          <a:bodyPr/>
          <a:lstStyle/>
          <a:p>
            <a:pPr>
              <a:defRPr/>
            </a:pPr>
            <a:fld id="{88B97DED-8DB5-4EC6-A031-597F56F5B475}" type="slidenum">
              <a:rPr lang="ro-RO" altLang="en-US" smtClean="0"/>
              <a:pPr>
                <a:defRPr/>
              </a:pPr>
              <a:t>120</a:t>
            </a:fld>
            <a:endParaRPr lang="ro-RO" altLang="en-US"/>
          </a:p>
        </p:txBody>
      </p:sp>
    </p:spTree>
    <p:extLst>
      <p:ext uri="{BB962C8B-B14F-4D97-AF65-F5344CB8AC3E}">
        <p14:creationId xmlns:p14="http://schemas.microsoft.com/office/powerpoint/2010/main" val="15072955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8E45-7328-9A42-9CD4-8CC3A1879401}"/>
              </a:ext>
            </a:extLst>
          </p:cNvPr>
          <p:cNvSpPr>
            <a:spLocks noGrp="1"/>
          </p:cNvSpPr>
          <p:nvPr>
            <p:ph type="title"/>
          </p:nvPr>
        </p:nvSpPr>
        <p:spPr/>
        <p:txBody>
          <a:bodyPr/>
          <a:lstStyle/>
          <a:p>
            <a:r>
              <a:rPr lang="en-US" dirty="0"/>
              <a:t>Case studies - Trump election</a:t>
            </a:r>
            <a:r>
              <a:rPr lang="en-RO" dirty="0"/>
              <a:t>(1)</a:t>
            </a:r>
          </a:p>
        </p:txBody>
      </p:sp>
      <p:sp>
        <p:nvSpPr>
          <p:cNvPr id="3" name="Content Placeholder 2">
            <a:extLst>
              <a:ext uri="{FF2B5EF4-FFF2-40B4-BE49-F238E27FC236}">
                <a16:creationId xmlns:a16="http://schemas.microsoft.com/office/drawing/2014/main" id="{B501A091-9D3A-7748-BE3B-683DE4A5FBA7}"/>
              </a:ext>
            </a:extLst>
          </p:cNvPr>
          <p:cNvSpPr>
            <a:spLocks noGrp="1"/>
          </p:cNvSpPr>
          <p:nvPr>
            <p:ph idx="1"/>
          </p:nvPr>
        </p:nvSpPr>
        <p:spPr/>
        <p:txBody>
          <a:bodyPr/>
          <a:lstStyle/>
          <a:p>
            <a:pPr lvl="1"/>
            <a:r>
              <a:rPr lang="en-GB" sz="1800" dirty="0"/>
              <a:t>The approach of Kosinski and his colleagues:</a:t>
            </a:r>
          </a:p>
          <a:p>
            <a:pPr lvl="2"/>
            <a:r>
              <a:rPr lang="en-US" sz="1400" dirty="0"/>
              <a:t>First, they provided test subjects with a questionnaire in the form of an online quiz.</a:t>
            </a:r>
          </a:p>
          <a:p>
            <a:pPr lvl="2"/>
            <a:r>
              <a:rPr lang="en-US" sz="1400" dirty="0"/>
              <a:t>From their responses, the psychologists calculated the personal Big Five values of respondents</a:t>
            </a:r>
          </a:p>
          <a:p>
            <a:pPr lvl="3"/>
            <a:r>
              <a:rPr lang="en-GB" sz="1400" dirty="0"/>
              <a:t>openness (how open you are to new experiences?), conscientiousness (how much of a perfectionist are you?), extroversion (how sociable are you?), agreeableness (how considerate and cooperative you are?) and neuroticism (are you easily upset?)</a:t>
            </a:r>
          </a:p>
          <a:p>
            <a:pPr lvl="3"/>
            <a:r>
              <a:rPr lang="en-US" sz="1200" dirty="0"/>
              <a:t>we can make a relatively accurate assessment of the kind of person in front of us. This includes their needs and fears, and how they are likely to behave</a:t>
            </a:r>
          </a:p>
          <a:p>
            <a:pPr lvl="2"/>
            <a:r>
              <a:rPr lang="en-GB" sz="1600" dirty="0"/>
              <a:t>Kosinski's team then compared the results with all sorts of other online data from the subjects: what they "liked," shared or posted on Facebook, or what gender, age, place of residence they specified, for example. </a:t>
            </a:r>
          </a:p>
          <a:p>
            <a:pPr lvl="2"/>
            <a:r>
              <a:rPr lang="en-GB" sz="1600" dirty="0"/>
              <a:t>Remarkably reliable deductions could be drawn from simple online actions:</a:t>
            </a:r>
          </a:p>
          <a:p>
            <a:pPr lvl="3"/>
            <a:r>
              <a:rPr lang="en-GB" sz="1400" dirty="0"/>
              <a:t>men who "liked" the cosmetics brand MAC were slightly more likely to be gay;</a:t>
            </a:r>
          </a:p>
          <a:p>
            <a:pPr lvl="3"/>
            <a:r>
              <a:rPr lang="en-GB" sz="1400" dirty="0"/>
              <a:t>one of the best indicators for heterosexuality was "liking" Wu-Tang Clan</a:t>
            </a:r>
          </a:p>
          <a:p>
            <a:pPr lvl="3"/>
            <a:r>
              <a:rPr lang="en-GB" sz="1400" dirty="0"/>
              <a:t>Followers of Lady Gaga were most probably extroverts, while those who "liked" philosophy tended to be introverts</a:t>
            </a:r>
          </a:p>
          <a:p>
            <a:pPr lvl="2"/>
            <a:r>
              <a:rPr lang="en-GB" sz="1600" dirty="0"/>
              <a:t>While each piece of such information is too weak to produce a reliable prediction, when tens, hundreds, or thousands of individual data points are combined, the resulting predictions become really accurate</a:t>
            </a:r>
          </a:p>
        </p:txBody>
      </p:sp>
      <p:sp>
        <p:nvSpPr>
          <p:cNvPr id="5" name="Footer Placeholder 4">
            <a:extLst>
              <a:ext uri="{FF2B5EF4-FFF2-40B4-BE49-F238E27FC236}">
                <a16:creationId xmlns:a16="http://schemas.microsoft.com/office/drawing/2014/main" id="{F7596231-81DB-0E4C-924F-4DECB2066F2E}"/>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10DBF3F3-8D83-DC47-B2B1-9BFC1C674B6C}"/>
              </a:ext>
            </a:extLst>
          </p:cNvPr>
          <p:cNvSpPr>
            <a:spLocks noGrp="1"/>
          </p:cNvSpPr>
          <p:nvPr>
            <p:ph type="sldNum" sz="quarter" idx="12"/>
          </p:nvPr>
        </p:nvSpPr>
        <p:spPr/>
        <p:txBody>
          <a:bodyPr/>
          <a:lstStyle/>
          <a:p>
            <a:pPr>
              <a:defRPr/>
            </a:pPr>
            <a:fld id="{88B97DED-8DB5-4EC6-A031-597F56F5B475}" type="slidenum">
              <a:rPr lang="ro-RO" altLang="en-US" smtClean="0"/>
              <a:pPr>
                <a:defRPr/>
              </a:pPr>
              <a:t>121</a:t>
            </a:fld>
            <a:endParaRPr lang="ro-RO" altLang="en-US"/>
          </a:p>
        </p:txBody>
      </p:sp>
    </p:spTree>
    <p:extLst>
      <p:ext uri="{BB962C8B-B14F-4D97-AF65-F5344CB8AC3E}">
        <p14:creationId xmlns:p14="http://schemas.microsoft.com/office/powerpoint/2010/main" val="13480080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8E45-7328-9A42-9CD4-8CC3A1879401}"/>
              </a:ext>
            </a:extLst>
          </p:cNvPr>
          <p:cNvSpPr>
            <a:spLocks noGrp="1"/>
          </p:cNvSpPr>
          <p:nvPr>
            <p:ph type="title"/>
          </p:nvPr>
        </p:nvSpPr>
        <p:spPr/>
        <p:txBody>
          <a:bodyPr/>
          <a:lstStyle/>
          <a:p>
            <a:r>
              <a:rPr lang="en-US" dirty="0"/>
              <a:t>Case studies - Trump election</a:t>
            </a:r>
            <a:r>
              <a:rPr lang="en-RO" dirty="0"/>
              <a:t>(2)</a:t>
            </a:r>
          </a:p>
        </p:txBody>
      </p:sp>
      <p:sp>
        <p:nvSpPr>
          <p:cNvPr id="3" name="Content Placeholder 2">
            <a:extLst>
              <a:ext uri="{FF2B5EF4-FFF2-40B4-BE49-F238E27FC236}">
                <a16:creationId xmlns:a16="http://schemas.microsoft.com/office/drawing/2014/main" id="{B501A091-9D3A-7748-BE3B-683DE4A5FBA7}"/>
              </a:ext>
            </a:extLst>
          </p:cNvPr>
          <p:cNvSpPr>
            <a:spLocks noGrp="1"/>
          </p:cNvSpPr>
          <p:nvPr>
            <p:ph idx="1"/>
          </p:nvPr>
        </p:nvSpPr>
        <p:spPr>
          <a:xfrm>
            <a:off x="381000" y="944563"/>
            <a:ext cx="8382000" cy="5181600"/>
          </a:xfrm>
        </p:spPr>
        <p:txBody>
          <a:bodyPr/>
          <a:lstStyle/>
          <a:p>
            <a:pPr lvl="1"/>
            <a:r>
              <a:rPr lang="en-GB" sz="1600" dirty="0"/>
              <a:t>Kosinski and his team tirelessly refined their models.</a:t>
            </a:r>
          </a:p>
          <a:p>
            <a:pPr lvl="1"/>
            <a:r>
              <a:rPr lang="en-GB" sz="1600" dirty="0"/>
              <a:t>In 2012, Kosinski proved that on the basis of an average of 68 Facebook "likes" by a user, it was possible to predict their skin </a:t>
            </a:r>
            <a:r>
              <a:rPr lang="en-GB" sz="1600" dirty="0" err="1"/>
              <a:t>color</a:t>
            </a:r>
            <a:r>
              <a:rPr lang="en-GB" sz="1600" dirty="0"/>
              <a:t> (with 95 percent accuracy), their sexual orientation (88 percent accuracy), and their affiliation to the Democratic or Republican party (85 percent).</a:t>
            </a:r>
          </a:p>
          <a:p>
            <a:pPr lvl="1"/>
            <a:r>
              <a:rPr lang="en-GB" sz="1600" dirty="0"/>
              <a:t>But it didn't stop there. Intelligence, religious affiliation, as well as alcohol, cigarette and drug use, could all be determined.</a:t>
            </a:r>
          </a:p>
          <a:p>
            <a:pPr lvl="1"/>
            <a:r>
              <a:rPr lang="en-GB" sz="1600" dirty="0"/>
              <a:t>From the data it was even possible to deduce whether someone's parents were divorced.</a:t>
            </a:r>
          </a:p>
          <a:p>
            <a:pPr lvl="1"/>
            <a:r>
              <a:rPr lang="en-GB" sz="1600" dirty="0"/>
              <a:t>The strength of their </a:t>
            </a:r>
            <a:r>
              <a:rPr lang="en-GB" sz="1600" dirty="0" err="1"/>
              <a:t>modeling</a:t>
            </a:r>
            <a:r>
              <a:rPr lang="en-GB" sz="1600" dirty="0"/>
              <a:t> was illustrated by how well it could predict a subject's answers. </a:t>
            </a:r>
          </a:p>
          <a:p>
            <a:pPr lvl="1"/>
            <a:r>
              <a:rPr lang="en-GB" sz="1600" dirty="0"/>
              <a:t>Kosinski continued to work on the models incessantly: before long, he was able to evaluate a person better than the average work colleague, merely on the basis of ten Facebook "likes." </a:t>
            </a:r>
          </a:p>
          <a:p>
            <a:pPr lvl="2"/>
            <a:r>
              <a:rPr lang="en-GB" sz="1400" dirty="0"/>
              <a:t>Seventy "likes" were enough to outdo what a person's friends knew, </a:t>
            </a:r>
          </a:p>
          <a:p>
            <a:pPr lvl="2"/>
            <a:r>
              <a:rPr lang="en-GB" sz="1400" dirty="0"/>
              <a:t>150 what their parents knew, and</a:t>
            </a:r>
          </a:p>
          <a:p>
            <a:pPr lvl="2"/>
            <a:r>
              <a:rPr lang="en-GB" sz="1400" dirty="0"/>
              <a:t> 300 "likes" what their partner knew. </a:t>
            </a:r>
          </a:p>
          <a:p>
            <a:pPr lvl="2"/>
            <a:r>
              <a:rPr lang="en-GB" sz="1400" dirty="0"/>
              <a:t>More "likes" could even surpass what a person thought they knew about themselves. </a:t>
            </a:r>
            <a:r>
              <a:rPr lang="en-GB" sz="1400" b="1" dirty="0"/>
              <a:t>On the day that Kosinski published these findings, he received two phone calls. The threat of a lawsuit and a job offer. Both from Facebook.</a:t>
            </a:r>
          </a:p>
        </p:txBody>
      </p:sp>
      <p:sp>
        <p:nvSpPr>
          <p:cNvPr id="5" name="Footer Placeholder 4">
            <a:extLst>
              <a:ext uri="{FF2B5EF4-FFF2-40B4-BE49-F238E27FC236}">
                <a16:creationId xmlns:a16="http://schemas.microsoft.com/office/drawing/2014/main" id="{F7596231-81DB-0E4C-924F-4DECB2066F2E}"/>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10DBF3F3-8D83-DC47-B2B1-9BFC1C674B6C}"/>
              </a:ext>
            </a:extLst>
          </p:cNvPr>
          <p:cNvSpPr>
            <a:spLocks noGrp="1"/>
          </p:cNvSpPr>
          <p:nvPr>
            <p:ph type="sldNum" sz="quarter" idx="12"/>
          </p:nvPr>
        </p:nvSpPr>
        <p:spPr/>
        <p:txBody>
          <a:bodyPr/>
          <a:lstStyle/>
          <a:p>
            <a:pPr>
              <a:defRPr/>
            </a:pPr>
            <a:fld id="{88B97DED-8DB5-4EC6-A031-597F56F5B475}" type="slidenum">
              <a:rPr lang="ro-RO" altLang="en-US" smtClean="0"/>
              <a:pPr>
                <a:defRPr/>
              </a:pPr>
              <a:t>122</a:t>
            </a:fld>
            <a:endParaRPr lang="ro-RO" altLang="en-US" dirty="0"/>
          </a:p>
        </p:txBody>
      </p:sp>
    </p:spTree>
    <p:extLst>
      <p:ext uri="{BB962C8B-B14F-4D97-AF65-F5344CB8AC3E}">
        <p14:creationId xmlns:p14="http://schemas.microsoft.com/office/powerpoint/2010/main" val="26432428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1DD5-BD7A-1C4B-A77E-F63805769D28}"/>
              </a:ext>
            </a:extLst>
          </p:cNvPr>
          <p:cNvSpPr>
            <a:spLocks noGrp="1"/>
          </p:cNvSpPr>
          <p:nvPr>
            <p:ph type="title"/>
          </p:nvPr>
        </p:nvSpPr>
        <p:spPr/>
        <p:txBody>
          <a:bodyPr/>
          <a:lstStyle/>
          <a:p>
            <a:r>
              <a:rPr lang="en-US" dirty="0"/>
              <a:t>Case studies - Trump election (</a:t>
            </a:r>
            <a:r>
              <a:rPr lang="en-RO" dirty="0"/>
              <a:t>3)</a:t>
            </a:r>
          </a:p>
        </p:txBody>
      </p:sp>
      <p:sp>
        <p:nvSpPr>
          <p:cNvPr id="3" name="Content Placeholder 2">
            <a:extLst>
              <a:ext uri="{FF2B5EF4-FFF2-40B4-BE49-F238E27FC236}">
                <a16:creationId xmlns:a16="http://schemas.microsoft.com/office/drawing/2014/main" id="{4F65F1A9-2EEB-2345-BD6C-66A209F63539}"/>
              </a:ext>
            </a:extLst>
          </p:cNvPr>
          <p:cNvSpPr>
            <a:spLocks noGrp="1"/>
          </p:cNvSpPr>
          <p:nvPr>
            <p:ph idx="1"/>
          </p:nvPr>
        </p:nvSpPr>
        <p:spPr/>
        <p:txBody>
          <a:bodyPr/>
          <a:lstStyle/>
          <a:p>
            <a:r>
              <a:rPr lang="en-GB" dirty="0"/>
              <a:t>Only weeks later Facebook "likes" became private by default.</a:t>
            </a:r>
          </a:p>
          <a:p>
            <a:r>
              <a:rPr lang="en-GB" dirty="0"/>
              <a:t>Before that, the default setting was that anyone on the internet could see your "likes." </a:t>
            </a:r>
          </a:p>
          <a:p>
            <a:r>
              <a:rPr lang="en-GB" dirty="0"/>
              <a:t>But this was no obstacle to data collectors: while Kosinski always asked for the consent of Facebook users, many apps and online quizzes today require access to private data as a precondition for taking personality tests.</a:t>
            </a:r>
          </a:p>
          <a:p>
            <a:r>
              <a:rPr lang="en-GB" dirty="0"/>
              <a:t>Anybody who wants to evaluate themselves based on their Facebook "likes" can do so </a:t>
            </a:r>
            <a:r>
              <a:rPr lang="en-GB" dirty="0">
                <a:hlinkClick r:id="rId2"/>
              </a:rPr>
              <a:t>on Kosinski's website</a:t>
            </a:r>
            <a:r>
              <a:rPr lang="en-GB" dirty="0"/>
              <a:t>, and then compare their results to those of a classic Ocean questionnaire, like </a:t>
            </a:r>
            <a:r>
              <a:rPr lang="en-GB" dirty="0">
                <a:hlinkClick r:id="rId3"/>
              </a:rPr>
              <a:t>that of the Cambridge Psychometrics Center</a:t>
            </a:r>
            <a:r>
              <a:rPr lang="en-GB" dirty="0"/>
              <a:t>.</a:t>
            </a:r>
          </a:p>
          <a:p>
            <a:endParaRPr lang="en-RO" dirty="0"/>
          </a:p>
        </p:txBody>
      </p:sp>
      <p:sp>
        <p:nvSpPr>
          <p:cNvPr id="5" name="Footer Placeholder 4">
            <a:extLst>
              <a:ext uri="{FF2B5EF4-FFF2-40B4-BE49-F238E27FC236}">
                <a16:creationId xmlns:a16="http://schemas.microsoft.com/office/drawing/2014/main" id="{662F50C4-1440-D24F-A8BA-F9092B025608}"/>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6B4AC5AC-1AB9-964B-97BD-4A2A65F22E5B}"/>
              </a:ext>
            </a:extLst>
          </p:cNvPr>
          <p:cNvSpPr>
            <a:spLocks noGrp="1"/>
          </p:cNvSpPr>
          <p:nvPr>
            <p:ph type="sldNum" sz="quarter" idx="12"/>
          </p:nvPr>
        </p:nvSpPr>
        <p:spPr/>
        <p:txBody>
          <a:bodyPr/>
          <a:lstStyle/>
          <a:p>
            <a:pPr>
              <a:defRPr/>
            </a:pPr>
            <a:fld id="{88B97DED-8DB5-4EC6-A031-597F56F5B475}" type="slidenum">
              <a:rPr lang="ro-RO" altLang="en-US" smtClean="0"/>
              <a:pPr>
                <a:defRPr/>
              </a:pPr>
              <a:t>123</a:t>
            </a:fld>
            <a:endParaRPr lang="ro-RO" altLang="en-US"/>
          </a:p>
        </p:txBody>
      </p:sp>
    </p:spTree>
    <p:extLst>
      <p:ext uri="{BB962C8B-B14F-4D97-AF65-F5344CB8AC3E}">
        <p14:creationId xmlns:p14="http://schemas.microsoft.com/office/powerpoint/2010/main" val="36846687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0006-1A1A-5146-96D6-5C857E71B6EE}"/>
              </a:ext>
            </a:extLst>
          </p:cNvPr>
          <p:cNvSpPr>
            <a:spLocks noGrp="1"/>
          </p:cNvSpPr>
          <p:nvPr>
            <p:ph type="title"/>
          </p:nvPr>
        </p:nvSpPr>
        <p:spPr/>
        <p:txBody>
          <a:bodyPr/>
          <a:lstStyle/>
          <a:p>
            <a:r>
              <a:rPr lang="en-US" dirty="0"/>
              <a:t>Case studies - Trump election (</a:t>
            </a:r>
            <a:r>
              <a:rPr lang="en-RO" dirty="0"/>
              <a:t>4)</a:t>
            </a:r>
          </a:p>
        </p:txBody>
      </p:sp>
      <p:sp>
        <p:nvSpPr>
          <p:cNvPr id="3" name="Content Placeholder 2">
            <a:extLst>
              <a:ext uri="{FF2B5EF4-FFF2-40B4-BE49-F238E27FC236}">
                <a16:creationId xmlns:a16="http://schemas.microsoft.com/office/drawing/2014/main" id="{2F066478-EF90-FD40-BBD6-2610A9AABE7E}"/>
              </a:ext>
            </a:extLst>
          </p:cNvPr>
          <p:cNvSpPr>
            <a:spLocks noGrp="1"/>
          </p:cNvSpPr>
          <p:nvPr>
            <p:ph idx="1"/>
          </p:nvPr>
        </p:nvSpPr>
        <p:spPr/>
        <p:txBody>
          <a:bodyPr/>
          <a:lstStyle/>
          <a:p>
            <a:r>
              <a:rPr lang="en-GB" dirty="0"/>
              <a:t>But it was not just about "likes" or even Facebook: Kosinski and his team could now ascribe Big Five values based purely on how many profile pictures a person has on Facebook, or how many contacts they have (a good indicator of extraversion). </a:t>
            </a:r>
          </a:p>
          <a:p>
            <a:r>
              <a:rPr lang="en-GB" dirty="0"/>
              <a:t>But we also reveal something about ourselves even when we're not online. </a:t>
            </a:r>
          </a:p>
          <a:p>
            <a:r>
              <a:rPr lang="en-GB" dirty="0"/>
              <a:t>For example, the motion sensor on our phone reveals how quickly we move and how far we travel (this correlates with emotional instability). </a:t>
            </a:r>
          </a:p>
          <a:p>
            <a:pPr algn="ctr"/>
            <a:r>
              <a:rPr lang="en-GB" b="1" dirty="0"/>
              <a:t>Our smartphone, Kosinski concluded, is a vast psychological questionnaire that we are constantly filling out, both consciously and unconsciously.</a:t>
            </a:r>
            <a:endParaRPr lang="en-RO" b="1" dirty="0"/>
          </a:p>
        </p:txBody>
      </p:sp>
      <p:sp>
        <p:nvSpPr>
          <p:cNvPr id="5" name="Footer Placeholder 4">
            <a:extLst>
              <a:ext uri="{FF2B5EF4-FFF2-40B4-BE49-F238E27FC236}">
                <a16:creationId xmlns:a16="http://schemas.microsoft.com/office/drawing/2014/main" id="{7D8B2915-A38A-1D43-9CCC-B48BB68DAC8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46FF52F4-2BA8-3749-BACC-AF726C83939D}"/>
              </a:ext>
            </a:extLst>
          </p:cNvPr>
          <p:cNvSpPr>
            <a:spLocks noGrp="1"/>
          </p:cNvSpPr>
          <p:nvPr>
            <p:ph type="sldNum" sz="quarter" idx="12"/>
          </p:nvPr>
        </p:nvSpPr>
        <p:spPr/>
        <p:txBody>
          <a:bodyPr/>
          <a:lstStyle/>
          <a:p>
            <a:pPr>
              <a:defRPr/>
            </a:pPr>
            <a:fld id="{88B97DED-8DB5-4EC6-A031-597F56F5B475}" type="slidenum">
              <a:rPr lang="ro-RO" altLang="en-US" smtClean="0"/>
              <a:pPr>
                <a:defRPr/>
              </a:pPr>
              <a:t>124</a:t>
            </a:fld>
            <a:endParaRPr lang="ro-RO" altLang="en-US"/>
          </a:p>
        </p:txBody>
      </p:sp>
    </p:spTree>
    <p:extLst>
      <p:ext uri="{BB962C8B-B14F-4D97-AF65-F5344CB8AC3E}">
        <p14:creationId xmlns:p14="http://schemas.microsoft.com/office/powerpoint/2010/main" val="32070940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EB22DC-DBE4-4326-9D8C-10473CCB95D6}"/>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pPr algn="ctr"/>
            <a:r>
              <a:rPr lang="ro-RO" sz="2800" dirty="0"/>
              <a:t>Vă mulțumim!</a:t>
            </a:r>
          </a:p>
        </p:txBody>
      </p:sp>
      <p:sp>
        <p:nvSpPr>
          <p:cNvPr id="5" name="Footer Placeholder 4">
            <a:extLst>
              <a:ext uri="{FF2B5EF4-FFF2-40B4-BE49-F238E27FC236}">
                <a16:creationId xmlns:a16="http://schemas.microsoft.com/office/drawing/2014/main" id="{9A4746AF-5D1C-4BDF-BF77-E54499BA3238}"/>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2DE18FF-7E0B-4674-8E13-270F6121F10E}"/>
              </a:ext>
            </a:extLst>
          </p:cNvPr>
          <p:cNvSpPr>
            <a:spLocks noGrp="1"/>
          </p:cNvSpPr>
          <p:nvPr>
            <p:ph type="sldNum" sz="quarter" idx="12"/>
          </p:nvPr>
        </p:nvSpPr>
        <p:spPr/>
        <p:txBody>
          <a:bodyPr/>
          <a:lstStyle/>
          <a:p>
            <a:pPr>
              <a:defRPr/>
            </a:pPr>
            <a:fld id="{88B97DED-8DB5-4EC6-A031-597F56F5B475}" type="slidenum">
              <a:rPr lang="ro-RO" altLang="en-US" smtClean="0"/>
              <a:pPr>
                <a:defRPr/>
              </a:pPr>
              <a:t>125</a:t>
            </a:fld>
            <a:endParaRPr lang="ro-RO" altLang="en-US"/>
          </a:p>
        </p:txBody>
      </p:sp>
    </p:spTree>
    <p:extLst>
      <p:ext uri="{BB962C8B-B14F-4D97-AF65-F5344CB8AC3E}">
        <p14:creationId xmlns:p14="http://schemas.microsoft.com/office/powerpoint/2010/main" val="1834677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r>
              <a:rPr lang="en-AU" altLang="ro-RO" dirty="0">
                <a:ea typeface="ＭＳ Ｐゴシック" panose="020B0600070205080204" pitchFamily="34" charset="-128"/>
              </a:rPr>
              <a:t>Introduction in </a:t>
            </a:r>
            <a:r>
              <a:rPr lang="en-GB" altLang="ro-RO" dirty="0">
                <a:ea typeface="ＭＳ Ｐゴシック" panose="020B0600070205080204" pitchFamily="34" charset="-128"/>
              </a:rPr>
              <a:t>Big Data.</a:t>
            </a:r>
            <a:br>
              <a:rPr lang="en-GB" altLang="ro-RO" dirty="0">
                <a:ea typeface="ＭＳ Ｐゴシック" panose="020B0600070205080204" pitchFamily="34" charset="-128"/>
              </a:rPr>
            </a:br>
            <a:r>
              <a:rPr lang="en-AU" altLang="ro-RO" dirty="0">
                <a:ea typeface="ＭＳ Ｐゴシック" panose="020B0600070205080204" pitchFamily="34" charset="-128"/>
              </a:rPr>
              <a:t>Distributed platforms</a:t>
            </a:r>
            <a:br>
              <a:rPr lang="en-AU" altLang="ro-RO" dirty="0">
                <a:ea typeface="ＭＳ Ｐゴシック" panose="020B0600070205080204" pitchFamily="34" charset="-128"/>
              </a:rPr>
            </a:br>
            <a:r>
              <a:rPr lang="en-AU" altLang="ro-RO" sz="2000" b="0" dirty="0">
                <a:ea typeface="ＭＳ Ｐゴシック" panose="020B0600070205080204" pitchFamily="34" charset="-128"/>
              </a:rPr>
              <a:t>Brief introduction</a:t>
            </a:r>
            <a:r>
              <a:rPr lang="en-GB" altLang="ro-RO" dirty="0">
                <a:ea typeface="ＭＳ Ｐゴシック" panose="020B0600070205080204" pitchFamily="34" charset="-128"/>
              </a:rPr>
              <a:t> </a:t>
            </a:r>
            <a:endParaRPr lang="en-US" altLang="en-US" dirty="0">
              <a:ea typeface="ＭＳ Ｐゴシック" panose="020B0600070205080204" pitchFamily="34" charset="-128"/>
            </a:endParaRPr>
          </a:p>
        </p:txBody>
      </p:sp>
      <p:sp>
        <p:nvSpPr>
          <p:cNvPr id="19458" name="Content Placeholder 2"/>
          <p:cNvSpPr>
            <a:spLocks noGrp="1"/>
          </p:cNvSpPr>
          <p:nvPr>
            <p:ph type="subTitle" idx="1"/>
          </p:nvPr>
        </p:nvSpPr>
        <p:spPr/>
        <p:txBody>
          <a:bodyPr/>
          <a:lstStyle/>
          <a:p>
            <a:r>
              <a:rPr lang="en-AU" altLang="ro-RO" dirty="0">
                <a:ea typeface="ＭＳ Ｐゴシック" panose="020B0600070205080204" pitchFamily="34" charset="-128"/>
              </a:rPr>
              <a:t>Datacenters, Cloud computing, HPC, Fog and Edge computing; Mobile computing; Vanet (V2X). Distributed Applications (practical use cases): Smart Cities; eHealth; eGovernment; Scientific Applications</a:t>
            </a:r>
            <a:r>
              <a:rPr lang="en-GB" altLang="ro-RO" dirty="0">
                <a:ea typeface="ＭＳ Ｐゴシック" panose="020B0600070205080204" pitchFamily="34" charset="-128"/>
              </a:rPr>
              <a:t> </a:t>
            </a:r>
            <a:endParaRPr lang="en-US" altLang="en-US" dirty="0">
              <a:ea typeface="ＭＳ Ｐゴシック" panose="020B0600070205080204" pitchFamily="34" charset="-128"/>
            </a:endParaRPr>
          </a:p>
        </p:txBody>
      </p:sp>
      <p:sp>
        <p:nvSpPr>
          <p:cNvPr id="1946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194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1C268128-B9B9-43EC-8B71-4FD6FD303316}" type="slidenum">
              <a:rPr lang="ro-RO" altLang="en-US" sz="900">
                <a:solidFill>
                  <a:schemeClr val="bg1"/>
                </a:solidFill>
              </a:rPr>
              <a:pPr>
                <a:spcBef>
                  <a:spcPct val="0"/>
                </a:spcBef>
                <a:buClrTx/>
                <a:buFontTx/>
                <a:buNone/>
              </a:pPr>
              <a:t>13</a:t>
            </a:fld>
            <a:endParaRPr lang="ro-RO" altLang="en-US" sz="90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en-US" dirty="0">
                <a:ea typeface="ＭＳ Ｐゴシック" panose="020B0600070205080204" pitchFamily="34" charset="-128"/>
              </a:rPr>
              <a:t>Datacenters</a:t>
            </a:r>
          </a:p>
        </p:txBody>
      </p:sp>
      <p:sp>
        <p:nvSpPr>
          <p:cNvPr id="20482" name="Content Placeholder 2"/>
          <p:cNvSpPr>
            <a:spLocks noGrp="1"/>
          </p:cNvSpPr>
          <p:nvPr>
            <p:ph idx="1"/>
          </p:nvPr>
        </p:nvSpPr>
        <p:spPr/>
        <p:txBody>
          <a:bodyPr/>
          <a:lstStyle/>
          <a:p>
            <a:r>
              <a:rPr lang="en-US" altLang="en-US" dirty="0">
                <a:ea typeface="ＭＳ Ｐゴシック" panose="020B0600070205080204" pitchFamily="34" charset="-128"/>
              </a:rPr>
              <a:t>Processing Big Data, the Google Way</a:t>
            </a:r>
          </a:p>
          <a:p>
            <a:endParaRPr lang="en-US" altLang="en-US" dirty="0">
              <a:ea typeface="ＭＳ Ｐゴシック" panose="020B0600070205080204" pitchFamily="34" charset="-128"/>
            </a:endParaRPr>
          </a:p>
        </p:txBody>
      </p:sp>
      <p:sp>
        <p:nvSpPr>
          <p:cNvPr id="2048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048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A40B6705-BA2F-4203-9E5F-196089E6EF34}" type="slidenum">
              <a:rPr lang="ro-RO" altLang="en-US" sz="900" smtClean="0">
                <a:solidFill>
                  <a:schemeClr val="bg1"/>
                </a:solidFill>
              </a:rPr>
              <a:pPr>
                <a:spcBef>
                  <a:spcPct val="0"/>
                </a:spcBef>
                <a:buClrTx/>
                <a:buFontTx/>
                <a:buNone/>
              </a:pPr>
              <a:t>14</a:t>
            </a:fld>
            <a:endParaRPr lang="ro-RO" altLang="en-US" sz="900">
              <a:solidFill>
                <a:schemeClr val="bg1"/>
              </a:solidFill>
            </a:endParaRPr>
          </a:p>
        </p:txBody>
      </p:sp>
      <p:pic>
        <p:nvPicPr>
          <p:cNvPr id="4" name="Online Media 3" descr="Inside a Google data center">
            <a:hlinkClick r:id="" action="ppaction://media"/>
            <a:extLst>
              <a:ext uri="{FF2B5EF4-FFF2-40B4-BE49-F238E27FC236}">
                <a16:creationId xmlns:a16="http://schemas.microsoft.com/office/drawing/2014/main" id="{555B7DB9-94C3-BE45-AEB4-F8440314291F}"/>
              </a:ext>
            </a:extLst>
          </p:cNvPr>
          <p:cNvPicPr>
            <a:picLocks noRot="1" noChangeAspect="1"/>
          </p:cNvPicPr>
          <p:nvPr>
            <a:videoFile r:link="rId1"/>
          </p:nvPr>
        </p:nvPicPr>
        <p:blipFill>
          <a:blip r:embed="rId3"/>
          <a:stretch>
            <a:fillRect/>
          </a:stretch>
        </p:blipFill>
        <p:spPr>
          <a:xfrm>
            <a:off x="509124" y="1723644"/>
            <a:ext cx="8278152" cy="46771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9812-1AAF-8A4C-BCE9-58C7F672DF98}"/>
              </a:ext>
            </a:extLst>
          </p:cNvPr>
          <p:cNvSpPr>
            <a:spLocks noGrp="1"/>
          </p:cNvSpPr>
          <p:nvPr>
            <p:ph type="title"/>
          </p:nvPr>
        </p:nvSpPr>
        <p:spPr/>
        <p:txBody>
          <a:bodyPr/>
          <a:lstStyle/>
          <a:p>
            <a:r>
              <a:rPr lang="en-US" altLang="en-US" dirty="0">
                <a:ea typeface="ＭＳ Ｐゴシック" panose="020B0600070205080204" pitchFamily="34" charset="-128"/>
              </a:rPr>
              <a:t>Datacenters components</a:t>
            </a:r>
            <a:endParaRPr lang="en-RO" dirty="0"/>
          </a:p>
        </p:txBody>
      </p:sp>
      <p:sp>
        <p:nvSpPr>
          <p:cNvPr id="4" name="Footer Placeholder 3">
            <a:extLst>
              <a:ext uri="{FF2B5EF4-FFF2-40B4-BE49-F238E27FC236}">
                <a16:creationId xmlns:a16="http://schemas.microsoft.com/office/drawing/2014/main" id="{098CC4B9-974C-BF4E-AE37-0F78FF8DAF6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88D354A2-5FD2-4C43-8769-A29BE84709A2}"/>
              </a:ext>
            </a:extLst>
          </p:cNvPr>
          <p:cNvSpPr>
            <a:spLocks noGrp="1"/>
          </p:cNvSpPr>
          <p:nvPr>
            <p:ph type="sldNum" sz="quarter" idx="12"/>
          </p:nvPr>
        </p:nvSpPr>
        <p:spPr/>
        <p:txBody>
          <a:bodyPr/>
          <a:lstStyle/>
          <a:p>
            <a:pPr>
              <a:defRPr/>
            </a:pPr>
            <a:fld id="{88B97DED-8DB5-4EC6-A031-597F56F5B475}" type="slidenum">
              <a:rPr lang="ro-RO" altLang="en-US" smtClean="0"/>
              <a:pPr>
                <a:defRPr/>
              </a:pPr>
              <a:t>15</a:t>
            </a:fld>
            <a:endParaRPr lang="ro-RO" altLang="en-US"/>
          </a:p>
        </p:txBody>
      </p:sp>
      <p:graphicFrame>
        <p:nvGraphicFramePr>
          <p:cNvPr id="9" name="Content Placeholder 8">
            <a:extLst>
              <a:ext uri="{FF2B5EF4-FFF2-40B4-BE49-F238E27FC236}">
                <a16:creationId xmlns:a16="http://schemas.microsoft.com/office/drawing/2014/main" id="{273D8361-625A-DE46-B033-F9698C3E6819}"/>
              </a:ext>
            </a:extLst>
          </p:cNvPr>
          <p:cNvGraphicFramePr>
            <a:graphicFrameLocks noGrp="1"/>
          </p:cNvGraphicFramePr>
          <p:nvPr>
            <p:ph idx="1"/>
            <p:extLst>
              <p:ext uri="{D42A27DB-BD31-4B8C-83A1-F6EECF244321}">
                <p14:modId xmlns:p14="http://schemas.microsoft.com/office/powerpoint/2010/main" val="3512081987"/>
              </p:ext>
            </p:extLst>
          </p:nvPr>
        </p:nvGraphicFramePr>
        <p:xfrm>
          <a:off x="381000" y="1219200"/>
          <a:ext cx="8382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9569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5BCE48A-2B45-EE46-8FBE-0755991887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700881"/>
            <a:ext cx="8001000" cy="58523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87B3DC-2500-DA4B-B7A3-DB104DD29851}"/>
              </a:ext>
            </a:extLst>
          </p:cNvPr>
          <p:cNvSpPr>
            <a:spLocks noGrp="1"/>
          </p:cNvSpPr>
          <p:nvPr>
            <p:ph type="title"/>
          </p:nvPr>
        </p:nvSpPr>
        <p:spPr/>
        <p:txBody>
          <a:bodyPr/>
          <a:lstStyle/>
          <a:p>
            <a:r>
              <a:rPr lang="en-RO" dirty="0"/>
              <a:t>Data centre tier infrastructure</a:t>
            </a:r>
          </a:p>
        </p:txBody>
      </p:sp>
      <p:sp>
        <p:nvSpPr>
          <p:cNvPr id="4" name="Footer Placeholder 3">
            <a:extLst>
              <a:ext uri="{FF2B5EF4-FFF2-40B4-BE49-F238E27FC236}">
                <a16:creationId xmlns:a16="http://schemas.microsoft.com/office/drawing/2014/main" id="{51999202-FEE5-1C43-B009-A4AB474B87AE}"/>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7F99C5E6-77A5-DA4F-BEBA-5B45DBF818C9}"/>
              </a:ext>
            </a:extLst>
          </p:cNvPr>
          <p:cNvSpPr>
            <a:spLocks noGrp="1"/>
          </p:cNvSpPr>
          <p:nvPr>
            <p:ph type="sldNum" sz="quarter" idx="12"/>
          </p:nvPr>
        </p:nvSpPr>
        <p:spPr/>
        <p:txBody>
          <a:bodyPr/>
          <a:lstStyle/>
          <a:p>
            <a:pPr>
              <a:defRPr/>
            </a:pPr>
            <a:fld id="{88B97DED-8DB5-4EC6-A031-597F56F5B475}" type="slidenum">
              <a:rPr lang="ro-RO" altLang="en-US" smtClean="0"/>
              <a:pPr>
                <a:defRPr/>
              </a:pPr>
              <a:t>16</a:t>
            </a:fld>
            <a:endParaRPr lang="ro-RO" altLang="en-US"/>
          </a:p>
        </p:txBody>
      </p:sp>
    </p:spTree>
    <p:extLst>
      <p:ext uri="{BB962C8B-B14F-4D97-AF65-F5344CB8AC3E}">
        <p14:creationId xmlns:p14="http://schemas.microsoft.com/office/powerpoint/2010/main" val="4044027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en-US" dirty="0">
                <a:ea typeface="ＭＳ Ｐゴシック" panose="020B0600070205080204" pitchFamily="34" charset="-128"/>
              </a:rPr>
              <a:t>Datacenters</a:t>
            </a:r>
          </a:p>
        </p:txBody>
      </p:sp>
      <p:sp>
        <p:nvSpPr>
          <p:cNvPr id="20482" name="Content Placeholder 2"/>
          <p:cNvSpPr>
            <a:spLocks noGrp="1"/>
          </p:cNvSpPr>
          <p:nvPr>
            <p:ph idx="1"/>
          </p:nvPr>
        </p:nvSpPr>
        <p:spPr/>
        <p:txBody>
          <a:bodyPr/>
          <a:lstStyle/>
          <a:p>
            <a:r>
              <a:rPr lang="en-US" altLang="en-US" dirty="0">
                <a:ea typeface="ＭＳ Ｐゴシック" panose="020B0600070205080204" pitchFamily="34" charset="-128"/>
              </a:rPr>
              <a:t>Processing Big Data, the Google Way</a:t>
            </a:r>
          </a:p>
          <a:p>
            <a:endParaRPr lang="en-US" altLang="en-US" dirty="0">
              <a:ea typeface="ＭＳ Ｐゴシック" panose="020B0600070205080204" pitchFamily="34" charset="-128"/>
            </a:endParaRPr>
          </a:p>
        </p:txBody>
      </p:sp>
      <p:sp>
        <p:nvSpPr>
          <p:cNvPr id="2048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048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A40B6705-BA2F-4203-9E5F-196089E6EF34}" type="slidenum">
              <a:rPr lang="ro-RO" altLang="en-US" sz="900" smtClean="0">
                <a:solidFill>
                  <a:schemeClr val="bg1"/>
                </a:solidFill>
              </a:rPr>
              <a:pPr>
                <a:spcBef>
                  <a:spcPct val="0"/>
                </a:spcBef>
                <a:buClrTx/>
                <a:buFontTx/>
                <a:buNone/>
              </a:pPr>
              <a:t>17</a:t>
            </a:fld>
            <a:endParaRPr lang="ro-RO" altLang="en-US" sz="900">
              <a:solidFill>
                <a:schemeClr val="bg1"/>
              </a:solidFill>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1813560"/>
            <a:ext cx="4572000" cy="30480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5800" y="1813560"/>
            <a:ext cx="4572000" cy="3048000"/>
          </a:xfrm>
          <a:prstGeom prst="rect">
            <a:avLst/>
          </a:prstGeom>
        </p:spPr>
      </p:pic>
      <p:sp>
        <p:nvSpPr>
          <p:cNvPr id="6" name="Rectangle 5"/>
          <p:cNvSpPr/>
          <p:nvPr/>
        </p:nvSpPr>
        <p:spPr>
          <a:xfrm>
            <a:off x="76200" y="4994255"/>
            <a:ext cx="4343400" cy="430887"/>
          </a:xfrm>
          <a:prstGeom prst="rect">
            <a:avLst/>
          </a:prstGeom>
        </p:spPr>
        <p:txBody>
          <a:bodyPr wrap="square">
            <a:spAutoFit/>
          </a:bodyPr>
          <a:lstStyle/>
          <a:p>
            <a:r>
              <a:rPr lang="en-US" sz="1100" dirty="0"/>
              <a:t>Twin banks of servers at the data center in Douglas County, Ga. use energy-thrifty blue LEDs as monitor lights.</a:t>
            </a:r>
          </a:p>
        </p:txBody>
      </p:sp>
      <p:sp>
        <p:nvSpPr>
          <p:cNvPr id="7" name="Rectangle 6"/>
          <p:cNvSpPr/>
          <p:nvPr/>
        </p:nvSpPr>
        <p:spPr>
          <a:xfrm>
            <a:off x="4495800" y="4937938"/>
            <a:ext cx="4572000" cy="769441"/>
          </a:xfrm>
          <a:prstGeom prst="rect">
            <a:avLst/>
          </a:prstGeom>
        </p:spPr>
        <p:txBody>
          <a:bodyPr>
            <a:spAutoFit/>
          </a:bodyPr>
          <a:lstStyle/>
          <a:p>
            <a:pPr algn="just"/>
            <a:r>
              <a:rPr lang="en-US" sz="1100" dirty="0"/>
              <a:t>Server racks at the data center in Mayes County, Okla.. Each server has four switches connected by a different colored cable. Google keeps the colors the same throughout our data center so it knows which one to replace in case of failure.</a:t>
            </a:r>
          </a:p>
        </p:txBody>
      </p:sp>
      <p:sp>
        <p:nvSpPr>
          <p:cNvPr id="2" name="TextBox 1"/>
          <p:cNvSpPr txBox="1"/>
          <p:nvPr/>
        </p:nvSpPr>
        <p:spPr>
          <a:xfrm>
            <a:off x="3332558" y="4640268"/>
            <a:ext cx="1239442" cy="261610"/>
          </a:xfrm>
          <a:prstGeom prst="rect">
            <a:avLst/>
          </a:prstGeom>
          <a:noFill/>
        </p:spPr>
        <p:txBody>
          <a:bodyPr wrap="none" rtlCol="0">
            <a:spAutoFit/>
          </a:bodyPr>
          <a:lstStyle/>
          <a:p>
            <a:r>
              <a:rPr lang="ro-RO" sz="1100" dirty="0" err="1">
                <a:solidFill>
                  <a:schemeClr val="bg1"/>
                </a:solidFill>
              </a:rPr>
              <a:t>Photo</a:t>
            </a:r>
            <a:r>
              <a:rPr lang="en-US" sz="1100" dirty="0">
                <a:solidFill>
                  <a:schemeClr val="bg1"/>
                </a:solidFill>
              </a:rPr>
              <a:t>:</a:t>
            </a:r>
            <a:r>
              <a:rPr lang="ro-RO" sz="1100" dirty="0">
                <a:solidFill>
                  <a:schemeClr val="bg1"/>
                </a:solidFill>
              </a:rPr>
              <a:t> GOOGLE</a:t>
            </a:r>
          </a:p>
        </p:txBody>
      </p:sp>
      <p:sp>
        <p:nvSpPr>
          <p:cNvPr id="12" name="TextBox 11"/>
          <p:cNvSpPr txBox="1"/>
          <p:nvPr/>
        </p:nvSpPr>
        <p:spPr>
          <a:xfrm>
            <a:off x="7828358" y="4620109"/>
            <a:ext cx="1239442" cy="261610"/>
          </a:xfrm>
          <a:prstGeom prst="rect">
            <a:avLst/>
          </a:prstGeom>
          <a:noFill/>
        </p:spPr>
        <p:txBody>
          <a:bodyPr wrap="none" rtlCol="0">
            <a:spAutoFit/>
          </a:bodyPr>
          <a:lstStyle/>
          <a:p>
            <a:r>
              <a:rPr lang="ro-RO" sz="1100" dirty="0" err="1">
                <a:solidFill>
                  <a:schemeClr val="bg1"/>
                </a:solidFill>
              </a:rPr>
              <a:t>Photo</a:t>
            </a:r>
            <a:r>
              <a:rPr lang="en-US" sz="1100" dirty="0">
                <a:solidFill>
                  <a:schemeClr val="bg1"/>
                </a:solidFill>
              </a:rPr>
              <a:t>:</a:t>
            </a:r>
            <a:r>
              <a:rPr lang="ro-RO" sz="1100" dirty="0">
                <a:solidFill>
                  <a:schemeClr val="bg1"/>
                </a:solidFill>
              </a:rPr>
              <a:t> GOOGLE</a:t>
            </a:r>
          </a:p>
        </p:txBody>
      </p:sp>
    </p:spTree>
    <p:extLst>
      <p:ext uri="{BB962C8B-B14F-4D97-AF65-F5344CB8AC3E}">
        <p14:creationId xmlns:p14="http://schemas.microsoft.com/office/powerpoint/2010/main" val="3119337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endParaRPr lang="ro-RO" dirty="0"/>
          </a:p>
        </p:txBody>
      </p:sp>
      <p:sp>
        <p:nvSpPr>
          <p:cNvPr id="3" name="Content Placeholder 2"/>
          <p:cNvSpPr>
            <a:spLocks noGrp="1"/>
          </p:cNvSpPr>
          <p:nvPr>
            <p:ph idx="1"/>
          </p:nvPr>
        </p:nvSpPr>
        <p:spPr>
          <a:xfrm>
            <a:off x="364067" y="1162727"/>
            <a:ext cx="8326119" cy="5147056"/>
          </a:xfrm>
        </p:spPr>
        <p:txBody>
          <a:bodyPr/>
          <a:lstStyle/>
          <a:p>
            <a:pPr algn="just"/>
            <a:r>
              <a:rPr lang="en-US" sz="1800" dirty="0"/>
              <a:t>Definition by IBM: </a:t>
            </a:r>
          </a:p>
          <a:p>
            <a:pPr lvl="1" algn="just"/>
            <a:r>
              <a:rPr lang="en-US" sz="1600" b="1" dirty="0">
                <a:latin typeface="Arial Body"/>
              </a:rPr>
              <a:t>Cloud computing, often referred to as simply “the cloud,” is the delivery of on-demand computing resources—everything from applications to data centers—over the internet on a pay-for-use basis.</a:t>
            </a:r>
          </a:p>
          <a:p>
            <a:pPr algn="just"/>
            <a:r>
              <a:rPr lang="en-US" sz="1800" dirty="0">
                <a:latin typeface="Arial Body"/>
              </a:rPr>
              <a:t>Cloud Computing Services:</a:t>
            </a:r>
          </a:p>
          <a:p>
            <a:pPr lvl="1" algn="just"/>
            <a:r>
              <a:rPr lang="en-US" sz="1600" b="1" dirty="0">
                <a:latin typeface="Arial Body"/>
              </a:rPr>
              <a:t>Software as a Service (SaaS):</a:t>
            </a:r>
          </a:p>
          <a:p>
            <a:pPr lvl="2" algn="just"/>
            <a:r>
              <a:rPr lang="en-US" sz="1400" dirty="0">
                <a:latin typeface="Arial Body"/>
              </a:rPr>
              <a:t>applications are supplied by the cloud provider;</a:t>
            </a:r>
          </a:p>
          <a:p>
            <a:pPr lvl="2" algn="just"/>
            <a:r>
              <a:rPr lang="en-US" sz="1400" dirty="0">
                <a:latin typeface="Arial Body"/>
              </a:rPr>
              <a:t>applications are accessible from various client devices (e.g. web browser, API);</a:t>
            </a:r>
          </a:p>
          <a:p>
            <a:pPr lvl="2" algn="just"/>
            <a:r>
              <a:rPr lang="en-US" sz="1400" dirty="0">
                <a:latin typeface="Arial Body"/>
              </a:rPr>
              <a:t>Examples: GMAIL, Dropbox,  Office 365, Amazon Web Services </a:t>
            </a:r>
          </a:p>
          <a:p>
            <a:pPr lvl="1" algn="just"/>
            <a:r>
              <a:rPr lang="en-US" sz="1600" b="1" dirty="0">
                <a:latin typeface="Arial Body"/>
              </a:rPr>
              <a:t>Platform as a Service (PaaS)</a:t>
            </a:r>
          </a:p>
          <a:p>
            <a:pPr lvl="2" algn="just"/>
            <a:r>
              <a:rPr lang="en-US" sz="1400" dirty="0"/>
              <a:t>deploy applications onto the Cloud infrastructure</a:t>
            </a:r>
          </a:p>
          <a:p>
            <a:pPr lvl="2" algn="just"/>
            <a:r>
              <a:rPr lang="en-US" sz="1400" dirty="0"/>
              <a:t>programming languages, tools and libraries are supported by the provider;</a:t>
            </a:r>
          </a:p>
          <a:p>
            <a:pPr lvl="2" algn="just"/>
            <a:r>
              <a:rPr lang="en-US" sz="1400" dirty="0">
                <a:latin typeface="Arial Body"/>
              </a:rPr>
              <a:t>control over the deployed applications</a:t>
            </a:r>
          </a:p>
          <a:p>
            <a:pPr lvl="1" algn="just"/>
            <a:r>
              <a:rPr lang="en-US" sz="1600" b="1" dirty="0">
                <a:latin typeface="Arial Body"/>
              </a:rPr>
              <a:t>Infrastructure as a Service (IaaS)</a:t>
            </a:r>
          </a:p>
          <a:p>
            <a:pPr lvl="2" algn="just"/>
            <a:r>
              <a:rPr lang="en-US" sz="1400" dirty="0">
                <a:latin typeface="Arial Body"/>
              </a:rPr>
              <a:t>provision with fundamental computing resources: VM’s (CPU, storage, network);</a:t>
            </a:r>
          </a:p>
          <a:p>
            <a:pPr lvl="2" algn="just"/>
            <a:r>
              <a:rPr lang="en-US" sz="1400" dirty="0">
                <a:latin typeface="Arial Body"/>
              </a:rPr>
              <a:t>resources are distributed and support dynamic scaling;</a:t>
            </a:r>
          </a:p>
          <a:p>
            <a:pPr lvl="2" algn="just"/>
            <a:r>
              <a:rPr lang="en-US" sz="1400" dirty="0">
                <a:latin typeface="Arial Body"/>
              </a:rPr>
              <a:t>deploy and run arbitrary software, meaning middleware, and operating systems;</a:t>
            </a:r>
          </a:p>
          <a:p>
            <a:pPr lvl="2" algn="just"/>
            <a:r>
              <a:rPr lang="en-US" sz="1400" dirty="0">
                <a:latin typeface="Arial Body"/>
              </a:rPr>
              <a:t>control over operating systems, storage, and deployed applications</a:t>
            </a:r>
          </a:p>
          <a:p>
            <a:pPr lvl="2" algn="just"/>
            <a:r>
              <a:rPr lang="en-US" sz="1400" dirty="0">
                <a:latin typeface="Arial Body"/>
              </a:rPr>
              <a:t>User does not manage or control the underlying Cloud infrastructure.</a:t>
            </a:r>
          </a:p>
          <a:p>
            <a:endParaRPr lang="ro-RO"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18</a:t>
            </a:fld>
            <a:endParaRPr lang="ro-RO" altLang="en-US"/>
          </a:p>
        </p:txBody>
      </p:sp>
      <p:cxnSp>
        <p:nvCxnSpPr>
          <p:cNvPr id="7" name="Straight Arrow Connector 6">
            <a:extLst>
              <a:ext uri="{FF2B5EF4-FFF2-40B4-BE49-F238E27FC236}">
                <a16:creationId xmlns:a16="http://schemas.microsoft.com/office/drawing/2014/main" id="{D7AA82B1-BF80-3541-8A20-7CA7319BB66C}"/>
              </a:ext>
            </a:extLst>
          </p:cNvPr>
          <p:cNvCxnSpPr>
            <a:cxnSpLocks/>
          </p:cNvCxnSpPr>
          <p:nvPr/>
        </p:nvCxnSpPr>
        <p:spPr>
          <a:xfrm flipV="1">
            <a:off x="685800" y="2753528"/>
            <a:ext cx="0" cy="35052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26" name="Picture 2" descr="Microsoft Azure Cloud Logo Png Image - Microsoft Azure Cloud Icon,Microsoft  Logo Transparent Background - free transparent png images - pngaaa.com">
            <a:extLst>
              <a:ext uri="{FF2B5EF4-FFF2-40B4-BE49-F238E27FC236}">
                <a16:creationId xmlns:a16="http://schemas.microsoft.com/office/drawing/2014/main" id="{A49FB9FA-418A-C04E-83DA-99B41E513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6645" y="3707852"/>
            <a:ext cx="985002"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Introduction to AWS. Amazon Web Services(AWS) is a cloud… | by  computethecloud | computethecloud | Medium">
            <a:extLst>
              <a:ext uri="{FF2B5EF4-FFF2-40B4-BE49-F238E27FC236}">
                <a16:creationId xmlns:a16="http://schemas.microsoft.com/office/drawing/2014/main" id="{84CA84FA-DD5F-1042-BA61-C17F4BD70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052" y="3977179"/>
            <a:ext cx="1110595" cy="832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gitalOcean - Wikipedia">
            <a:extLst>
              <a:ext uri="{FF2B5EF4-FFF2-40B4-BE49-F238E27FC236}">
                <a16:creationId xmlns:a16="http://schemas.microsoft.com/office/drawing/2014/main" id="{05A03751-2D7A-BF42-9EEA-A48B206BF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1647" y="533400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64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49A7-4556-9E4A-ADF7-6719C88B5CC6}"/>
              </a:ext>
            </a:extLst>
          </p:cNvPr>
          <p:cNvSpPr>
            <a:spLocks noGrp="1"/>
          </p:cNvSpPr>
          <p:nvPr>
            <p:ph type="title"/>
          </p:nvPr>
        </p:nvSpPr>
        <p:spPr/>
        <p:txBody>
          <a:bodyPr/>
          <a:lstStyle/>
          <a:p>
            <a:r>
              <a:rPr lang="en-RO" dirty="0"/>
              <a:t>Cloud computing</a:t>
            </a:r>
          </a:p>
        </p:txBody>
      </p:sp>
      <p:sp>
        <p:nvSpPr>
          <p:cNvPr id="4" name="Footer Placeholder 3">
            <a:extLst>
              <a:ext uri="{FF2B5EF4-FFF2-40B4-BE49-F238E27FC236}">
                <a16:creationId xmlns:a16="http://schemas.microsoft.com/office/drawing/2014/main" id="{0573CEFA-5BF4-5144-AFC8-A32EB7DE2449}"/>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86314A3F-3003-6D4C-B557-244ADD17F4C0}"/>
              </a:ext>
            </a:extLst>
          </p:cNvPr>
          <p:cNvSpPr>
            <a:spLocks noGrp="1"/>
          </p:cNvSpPr>
          <p:nvPr>
            <p:ph type="sldNum" sz="quarter" idx="12"/>
          </p:nvPr>
        </p:nvSpPr>
        <p:spPr/>
        <p:txBody>
          <a:bodyPr/>
          <a:lstStyle/>
          <a:p>
            <a:pPr>
              <a:defRPr/>
            </a:pPr>
            <a:fld id="{88B97DED-8DB5-4EC6-A031-597F56F5B475}" type="slidenum">
              <a:rPr lang="ro-RO" altLang="en-US" smtClean="0"/>
              <a:pPr>
                <a:defRPr/>
              </a:pPr>
              <a:t>19</a:t>
            </a:fld>
            <a:endParaRPr lang="ro-RO" altLang="en-US"/>
          </a:p>
        </p:txBody>
      </p:sp>
      <p:pic>
        <p:nvPicPr>
          <p:cNvPr id="3074" name="Picture 2" descr="IaaS vs PaaS vs SaaS">
            <a:extLst>
              <a:ext uri="{FF2B5EF4-FFF2-40B4-BE49-F238E27FC236}">
                <a16:creationId xmlns:a16="http://schemas.microsoft.com/office/drawing/2014/main" id="{A1411657-9421-8B46-9F0C-2555B7910A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4896" y="1219200"/>
            <a:ext cx="8114207"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1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b="0" dirty="0"/>
              <a:t>The Human Face of Big Data</a:t>
            </a:r>
            <a:endParaRPr lang="en-US" altLang="en-US" dirty="0">
              <a:ea typeface="ＭＳ Ｐゴシック" panose="020B0600070205080204" pitchFamily="34" charset="-128"/>
            </a:endParaRPr>
          </a:p>
        </p:txBody>
      </p:sp>
      <p:sp>
        <p:nvSpPr>
          <p:cNvPr id="1843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184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559616E6-6AC9-45E9-869B-595034025199}" type="slidenum">
              <a:rPr lang="ro-RO" altLang="en-US" sz="900" smtClean="0">
                <a:solidFill>
                  <a:schemeClr val="bg1"/>
                </a:solidFill>
              </a:rPr>
              <a:pPr>
                <a:spcBef>
                  <a:spcPct val="0"/>
                </a:spcBef>
                <a:buClrTx/>
                <a:buFontTx/>
                <a:buNone/>
              </a:pPr>
              <a:t>2</a:t>
            </a:fld>
            <a:endParaRPr lang="ro-RO" altLang="en-US" sz="900">
              <a:solidFill>
                <a:schemeClr val="bg1"/>
              </a:solidFill>
            </a:endParaRPr>
          </a:p>
        </p:txBody>
      </p:sp>
      <p:sp>
        <p:nvSpPr>
          <p:cNvPr id="4" name="Content Placeholder 3"/>
          <p:cNvSpPr>
            <a:spLocks noGrp="1"/>
          </p:cNvSpPr>
          <p:nvPr>
            <p:ph idx="1"/>
          </p:nvPr>
        </p:nvSpPr>
        <p:spPr>
          <a:xfrm>
            <a:off x="351099" y="5715000"/>
            <a:ext cx="8610600" cy="685800"/>
          </a:xfrm>
        </p:spPr>
        <p:txBody>
          <a:bodyPr/>
          <a:lstStyle/>
          <a:p>
            <a:pPr algn="just"/>
            <a:r>
              <a:rPr lang="en-US" sz="1600" dirty="0"/>
              <a:t>Big Data will impact every part of your life: </a:t>
            </a:r>
            <a:r>
              <a:rPr lang="en-US" sz="1400" dirty="0">
                <a:hlinkClick r:id="rId4"/>
              </a:rPr>
              <a:t>https://www.youtube.com/watch?v=0Q3sRSUYmys</a:t>
            </a:r>
            <a:endParaRPr lang="en-US" sz="1400" dirty="0"/>
          </a:p>
          <a:p>
            <a:pPr algn="just"/>
            <a:r>
              <a:rPr lang="en-US" sz="1600" dirty="0"/>
              <a:t>What Exactly Is Big Data? </a:t>
            </a:r>
            <a:r>
              <a:rPr lang="en-US" sz="1400" dirty="0">
                <a:hlinkClick r:id="rId5"/>
              </a:rPr>
              <a:t>https://www.forbes.com/video/4857597029001</a:t>
            </a:r>
            <a:r>
              <a:rPr lang="en-US" sz="1400" dirty="0"/>
              <a:t> </a:t>
            </a:r>
          </a:p>
        </p:txBody>
      </p:sp>
      <p:pic>
        <p:nvPicPr>
          <p:cNvPr id="3" name="The Human Face of Big Data OFFICIAL FILM TRAIL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1000" y="1013618"/>
            <a:ext cx="8382000" cy="4413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Cloud Computing - Deployment models</a:t>
            </a:r>
          </a:p>
        </p:txBody>
      </p:sp>
      <p:pic>
        <p:nvPicPr>
          <p:cNvPr id="7" name="Content Placeholder 6"/>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5161568" y="838200"/>
            <a:ext cx="3982432" cy="3605667"/>
          </a:xfrm>
          <a:prstGeom prst="rect">
            <a:avLst/>
          </a:prstGeom>
        </p:spPr>
      </p:pic>
      <p:sp>
        <p:nvSpPr>
          <p:cNvPr id="10" name="Content Placeholder 9"/>
          <p:cNvSpPr>
            <a:spLocks noGrp="1"/>
          </p:cNvSpPr>
          <p:nvPr>
            <p:ph sz="half" idx="2"/>
          </p:nvPr>
        </p:nvSpPr>
        <p:spPr>
          <a:xfrm>
            <a:off x="0" y="1196378"/>
            <a:ext cx="6019800" cy="5109193"/>
          </a:xfrm>
        </p:spPr>
        <p:txBody>
          <a:bodyPr>
            <a:normAutofit fontScale="77500" lnSpcReduction="20000"/>
          </a:bodyPr>
          <a:lstStyle/>
          <a:p>
            <a:pPr algn="just"/>
            <a:r>
              <a:rPr lang="en-US" dirty="0"/>
              <a:t>Private</a:t>
            </a:r>
          </a:p>
          <a:p>
            <a:pPr lvl="1" algn="just"/>
            <a:r>
              <a:rPr lang="en-US" dirty="0"/>
              <a:t>Single-tenant architecture</a:t>
            </a:r>
          </a:p>
          <a:p>
            <a:pPr lvl="1" algn="just"/>
            <a:r>
              <a:rPr lang="en-US" dirty="0"/>
              <a:t>On-premises hardware</a:t>
            </a:r>
          </a:p>
          <a:p>
            <a:pPr lvl="1" algn="just"/>
            <a:r>
              <a:rPr lang="en-US" dirty="0"/>
              <a:t>Direct control of </a:t>
            </a:r>
            <a:r>
              <a:rPr lang="en-US" dirty="0" err="1"/>
              <a:t>infrastruscure</a:t>
            </a:r>
            <a:endParaRPr lang="en-US" dirty="0"/>
          </a:p>
          <a:p>
            <a:pPr lvl="1" algn="just"/>
            <a:r>
              <a:rPr lang="en-US" dirty="0"/>
              <a:t>Ex: IBM, Red Had, Microsoft, OpenStack, ownCloud</a:t>
            </a:r>
          </a:p>
          <a:p>
            <a:pPr algn="just"/>
            <a:r>
              <a:rPr lang="en-US" dirty="0"/>
              <a:t>Public</a:t>
            </a:r>
          </a:p>
          <a:p>
            <a:pPr lvl="1" algn="just"/>
            <a:r>
              <a:rPr lang="en-US" dirty="0"/>
              <a:t>Multi-tenant architecture</a:t>
            </a:r>
          </a:p>
          <a:p>
            <a:pPr lvl="1" algn="just"/>
            <a:r>
              <a:rPr lang="en-US" dirty="0"/>
              <a:t>Pay-as-you-go pricing model</a:t>
            </a:r>
          </a:p>
          <a:p>
            <a:pPr lvl="1" algn="just"/>
            <a:r>
              <a:rPr lang="en-US" dirty="0"/>
              <a:t>Ex: AWS, Microsoft Azure, Google Cloud Platform</a:t>
            </a:r>
          </a:p>
          <a:p>
            <a:pPr algn="just"/>
            <a:r>
              <a:rPr lang="en-US" dirty="0"/>
              <a:t>Hybrid</a:t>
            </a:r>
          </a:p>
          <a:p>
            <a:pPr lvl="1" algn="just"/>
            <a:r>
              <a:rPr lang="en-US" dirty="0"/>
              <a:t>Cloud bursting capabilities</a:t>
            </a:r>
          </a:p>
          <a:p>
            <a:pPr lvl="1" algn="just"/>
            <a:r>
              <a:rPr lang="en-US" dirty="0"/>
              <a:t>Benefit of both public and private environments</a:t>
            </a:r>
          </a:p>
          <a:p>
            <a:pPr lvl="1" algn="just"/>
            <a:r>
              <a:rPr lang="en-US" dirty="0"/>
              <a:t>Ex: combination of both public and private providers</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20</a:t>
            </a:fld>
            <a:endParaRPr lang="ro-RO" altLang="en-US"/>
          </a:p>
        </p:txBody>
      </p:sp>
    </p:spTree>
    <p:extLst>
      <p:ext uri="{BB962C8B-B14F-4D97-AF65-F5344CB8AC3E}">
        <p14:creationId xmlns:p14="http://schemas.microsoft.com/office/powerpoint/2010/main" val="1154598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HPC</a:t>
            </a:r>
            <a:endParaRPr lang="en-US" dirty="0"/>
          </a:p>
        </p:txBody>
      </p:sp>
      <p:sp>
        <p:nvSpPr>
          <p:cNvPr id="3" name="Content Placeholder 2"/>
          <p:cNvSpPr>
            <a:spLocks noGrp="1"/>
          </p:cNvSpPr>
          <p:nvPr>
            <p:ph idx="1"/>
          </p:nvPr>
        </p:nvSpPr>
        <p:spPr/>
        <p:txBody>
          <a:bodyPr/>
          <a:lstStyle/>
          <a:p>
            <a:r>
              <a:rPr lang="en-US" i="1" dirty="0"/>
              <a:t>High Performance Computing most generally refers to the practice of </a:t>
            </a:r>
            <a:r>
              <a:rPr lang="en-US" b="1" i="1" dirty="0"/>
              <a:t>aggregating computing power in a way that delivers much higher performance than one could get out of a typical desktop computer or workstation </a:t>
            </a:r>
            <a:r>
              <a:rPr lang="en-US" i="1" dirty="0"/>
              <a:t>in order to solve large problems in science, engineering, or business.</a:t>
            </a:r>
          </a:p>
          <a:p>
            <a:endParaRPr lang="en-US"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21</a:t>
            </a:fld>
            <a:endParaRPr lang="ro-RO" alt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6100" y="3429000"/>
            <a:ext cx="3632200" cy="2724150"/>
          </a:xfrm>
          <a:prstGeom prst="rect">
            <a:avLst/>
          </a:prstGeom>
        </p:spPr>
      </p:pic>
      <p:pic>
        <p:nvPicPr>
          <p:cNvPr id="9" name="Picture 8"/>
          <p:cNvPicPr>
            <a:picLocks noChangeAspect="1"/>
          </p:cNvPicPr>
          <p:nvPr/>
        </p:nvPicPr>
        <p:blipFill>
          <a:blip r:embed="rId3"/>
          <a:stretch>
            <a:fillRect/>
          </a:stretch>
        </p:blipFill>
        <p:spPr>
          <a:xfrm>
            <a:off x="4502859" y="3436752"/>
            <a:ext cx="4446023" cy="2716398"/>
          </a:xfrm>
          <a:prstGeom prst="rect">
            <a:avLst/>
          </a:prstGeom>
        </p:spPr>
      </p:pic>
    </p:spTree>
    <p:extLst>
      <p:ext uri="{BB962C8B-B14F-4D97-AF65-F5344CB8AC3E}">
        <p14:creationId xmlns:p14="http://schemas.microsoft.com/office/powerpoint/2010/main" val="1498120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E17A-5FDF-2A4E-B917-1DF9147599C5}"/>
              </a:ext>
            </a:extLst>
          </p:cNvPr>
          <p:cNvSpPr>
            <a:spLocks noGrp="1"/>
          </p:cNvSpPr>
          <p:nvPr>
            <p:ph type="title"/>
          </p:nvPr>
        </p:nvSpPr>
        <p:spPr/>
        <p:txBody>
          <a:bodyPr/>
          <a:lstStyle/>
          <a:p>
            <a:r>
              <a:rPr lang="en-RO" dirty="0"/>
              <a:t>Top 5 World supercomputers</a:t>
            </a:r>
          </a:p>
        </p:txBody>
      </p:sp>
      <p:pic>
        <p:nvPicPr>
          <p:cNvPr id="6" name="Content Placeholder 5">
            <a:extLst>
              <a:ext uri="{FF2B5EF4-FFF2-40B4-BE49-F238E27FC236}">
                <a16:creationId xmlns:a16="http://schemas.microsoft.com/office/drawing/2014/main" id="{0C9A3E76-4663-C84D-89B4-F715A6058E7C}"/>
              </a:ext>
            </a:extLst>
          </p:cNvPr>
          <p:cNvPicPr>
            <a:picLocks noGrp="1" noChangeAspect="1"/>
          </p:cNvPicPr>
          <p:nvPr>
            <p:ph idx="1"/>
          </p:nvPr>
        </p:nvPicPr>
        <p:blipFill>
          <a:blip r:embed="rId2"/>
          <a:stretch>
            <a:fillRect/>
          </a:stretch>
        </p:blipFill>
        <p:spPr>
          <a:xfrm>
            <a:off x="1412580" y="944563"/>
            <a:ext cx="6318840" cy="5181600"/>
          </a:xfrm>
          <a:prstGeom prst="rect">
            <a:avLst/>
          </a:prstGeom>
        </p:spPr>
      </p:pic>
      <p:sp>
        <p:nvSpPr>
          <p:cNvPr id="4" name="Footer Placeholder 3">
            <a:extLst>
              <a:ext uri="{FF2B5EF4-FFF2-40B4-BE49-F238E27FC236}">
                <a16:creationId xmlns:a16="http://schemas.microsoft.com/office/drawing/2014/main" id="{3D00A40E-98FF-7E4B-8634-DF5A2AE2852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E82E007C-644B-0E44-B9EC-6BEDFAF94D8C}"/>
              </a:ext>
            </a:extLst>
          </p:cNvPr>
          <p:cNvSpPr>
            <a:spLocks noGrp="1"/>
          </p:cNvSpPr>
          <p:nvPr>
            <p:ph type="sldNum" sz="quarter" idx="12"/>
          </p:nvPr>
        </p:nvSpPr>
        <p:spPr/>
        <p:txBody>
          <a:bodyPr/>
          <a:lstStyle/>
          <a:p>
            <a:pPr>
              <a:defRPr/>
            </a:pPr>
            <a:fld id="{88B97DED-8DB5-4EC6-A031-597F56F5B475}" type="slidenum">
              <a:rPr lang="ro-RO" altLang="en-US" smtClean="0"/>
              <a:pPr>
                <a:defRPr/>
              </a:pPr>
              <a:t>22</a:t>
            </a:fld>
            <a:endParaRPr lang="ro-RO" altLang="en-US"/>
          </a:p>
        </p:txBody>
      </p:sp>
      <p:sp>
        <p:nvSpPr>
          <p:cNvPr id="7" name="Rectangle 6">
            <a:extLst>
              <a:ext uri="{FF2B5EF4-FFF2-40B4-BE49-F238E27FC236}">
                <a16:creationId xmlns:a16="http://schemas.microsoft.com/office/drawing/2014/main" id="{9DD13D00-7866-F148-9348-805EE6F8B1E8}"/>
              </a:ext>
            </a:extLst>
          </p:cNvPr>
          <p:cNvSpPr/>
          <p:nvPr/>
        </p:nvSpPr>
        <p:spPr>
          <a:xfrm>
            <a:off x="1412580" y="6211669"/>
            <a:ext cx="6207420" cy="338554"/>
          </a:xfrm>
          <a:prstGeom prst="rect">
            <a:avLst/>
          </a:prstGeom>
        </p:spPr>
        <p:txBody>
          <a:bodyPr wrap="square">
            <a:spAutoFit/>
          </a:bodyPr>
          <a:lstStyle/>
          <a:p>
            <a:r>
              <a:rPr lang="en-RO" sz="1600" dirty="0">
                <a:hlinkClick r:id="rId3"/>
              </a:rPr>
              <a:t>https://www.top500.org/lists/top500/2021/06/</a:t>
            </a:r>
            <a:endParaRPr lang="en-RO" sz="1600" dirty="0"/>
          </a:p>
        </p:txBody>
      </p:sp>
    </p:spTree>
    <p:extLst>
      <p:ext uri="{BB962C8B-B14F-4D97-AF65-F5344CB8AC3E}">
        <p14:creationId xmlns:p14="http://schemas.microsoft.com/office/powerpoint/2010/main" val="3113987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Fog and Edge Computing</a:t>
            </a:r>
            <a:endParaRPr lang="en-US" dirty="0"/>
          </a:p>
        </p:txBody>
      </p:sp>
      <p:pic>
        <p:nvPicPr>
          <p:cNvPr id="7" name="Content Placeholder 6"/>
          <p:cNvPicPr>
            <a:picLocks noGrp="1" noChangeAspect="1"/>
          </p:cNvPicPr>
          <p:nvPr>
            <p:ph idx="1"/>
          </p:nvPr>
        </p:nvPicPr>
        <p:blipFill>
          <a:blip r:embed="rId2"/>
          <a:stretch>
            <a:fillRect/>
          </a:stretch>
        </p:blipFill>
        <p:spPr>
          <a:xfrm>
            <a:off x="457200" y="1447800"/>
            <a:ext cx="8382000" cy="4191000"/>
          </a:xfrm>
        </p:spPr>
      </p:pic>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23</a:t>
            </a:fld>
            <a:endParaRPr lang="ro-RO" altLang="en-US"/>
          </a:p>
        </p:txBody>
      </p:sp>
    </p:spTree>
    <p:extLst>
      <p:ext uri="{BB962C8B-B14F-4D97-AF65-F5344CB8AC3E}">
        <p14:creationId xmlns:p14="http://schemas.microsoft.com/office/powerpoint/2010/main" val="1819436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Mobile computing</a:t>
            </a:r>
            <a:endParaRPr lang="en-US" dirty="0"/>
          </a:p>
        </p:txBody>
      </p:sp>
      <p:pic>
        <p:nvPicPr>
          <p:cNvPr id="8" name="Content Placeholder 7"/>
          <p:cNvPicPr>
            <a:picLocks noGrp="1" noChangeAspect="1"/>
          </p:cNvPicPr>
          <p:nvPr>
            <p:ph idx="1"/>
          </p:nvPr>
        </p:nvPicPr>
        <p:blipFill>
          <a:blip r:embed="rId2"/>
          <a:stretch>
            <a:fillRect/>
          </a:stretch>
        </p:blipFill>
        <p:spPr>
          <a:xfrm>
            <a:off x="990600" y="1455261"/>
            <a:ext cx="5867400" cy="4587240"/>
          </a:xfrm>
        </p:spPr>
      </p:pic>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24</a:t>
            </a:fld>
            <a:endParaRPr lang="ro-RO" altLang="en-US"/>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6705600" y="944563"/>
            <a:ext cx="2266888" cy="1489436"/>
          </a:xfrm>
          <a:prstGeom prst="rect">
            <a:avLst/>
          </a:prstGeom>
        </p:spPr>
      </p:pic>
    </p:spTree>
    <p:extLst>
      <p:ext uri="{BB962C8B-B14F-4D97-AF65-F5344CB8AC3E}">
        <p14:creationId xmlns:p14="http://schemas.microsoft.com/office/powerpoint/2010/main" val="1254093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ro-RO" dirty="0" err="1">
                <a:ea typeface="ＭＳ Ｐゴシック" panose="020B0600070205080204" pitchFamily="34" charset="-128"/>
              </a:rPr>
              <a:t>Vanet</a:t>
            </a:r>
            <a:r>
              <a:rPr lang="en-AU" altLang="ro-RO" dirty="0">
                <a:ea typeface="ＭＳ Ｐゴシック" panose="020B0600070205080204" pitchFamily="34" charset="-128"/>
              </a:rPr>
              <a:t> (V2X)-</a:t>
            </a:r>
            <a:r>
              <a:rPr lang="en-US" dirty="0"/>
              <a:t>Vehicular ad hoc networks</a:t>
            </a:r>
          </a:p>
        </p:txBody>
      </p:sp>
      <p:sp>
        <p:nvSpPr>
          <p:cNvPr id="3" name="Content Placeholder 2"/>
          <p:cNvSpPr>
            <a:spLocks noGrp="1"/>
          </p:cNvSpPr>
          <p:nvPr>
            <p:ph idx="1"/>
          </p:nvPr>
        </p:nvSpPr>
        <p:spPr>
          <a:xfrm>
            <a:off x="381000" y="1219200"/>
            <a:ext cx="8382000" cy="1905000"/>
          </a:xfrm>
        </p:spPr>
        <p:txBody>
          <a:bodyPr/>
          <a:lstStyle/>
          <a:p>
            <a:r>
              <a:rPr lang="en-US" sz="1800" dirty="0"/>
              <a:t>Vehicle-to-Vehicle (V2V) among vehicles</a:t>
            </a:r>
          </a:p>
          <a:p>
            <a:pPr lvl="1"/>
            <a:r>
              <a:rPr lang="en-US" sz="1600" dirty="0"/>
              <a:t>A wireless ad hoc network on the roads, suited for short range vehicular networks;</a:t>
            </a:r>
          </a:p>
          <a:p>
            <a:r>
              <a:rPr lang="en-US" sz="1800" dirty="0"/>
              <a:t>Vehicle-to-Infrastructure (V2I) between vehicles and Road-side-Units</a:t>
            </a:r>
          </a:p>
          <a:p>
            <a:pPr lvl="1"/>
            <a:r>
              <a:rPr lang="en-US" sz="1600" dirty="0"/>
              <a:t>Long range vehicular networks;</a:t>
            </a:r>
          </a:p>
          <a:p>
            <a:r>
              <a:rPr lang="en-US" sz="1800" dirty="0"/>
              <a:t>Vehicle-to-X (V2X) mixed approach</a:t>
            </a:r>
          </a:p>
          <a:p>
            <a:pPr lvl="1"/>
            <a:r>
              <a:rPr lang="en-US" sz="1600" dirty="0"/>
              <a:t>Vehicle-to-everything</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25</a:t>
            </a:fld>
            <a:endParaRPr lang="ro-RO" altLang="en-US"/>
          </a:p>
        </p:txBody>
      </p:sp>
      <p:pic>
        <p:nvPicPr>
          <p:cNvPr id="8" name="Picture 7"/>
          <p:cNvPicPr>
            <a:picLocks noChangeAspect="1"/>
          </p:cNvPicPr>
          <p:nvPr/>
        </p:nvPicPr>
        <p:blipFill>
          <a:blip r:embed="rId2"/>
          <a:stretch>
            <a:fillRect/>
          </a:stretch>
        </p:blipFill>
        <p:spPr>
          <a:xfrm>
            <a:off x="381000" y="3733800"/>
            <a:ext cx="8518566" cy="2678689"/>
          </a:xfrm>
          <a:prstGeom prst="rect">
            <a:avLst/>
          </a:prstGeom>
        </p:spPr>
      </p:pic>
    </p:spTree>
    <p:extLst>
      <p:ext uri="{BB962C8B-B14F-4D97-AF65-F5344CB8AC3E}">
        <p14:creationId xmlns:p14="http://schemas.microsoft.com/office/powerpoint/2010/main" val="2142186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0EAA-7761-D74F-9742-CD957E6C7ACD}"/>
              </a:ext>
            </a:extLst>
          </p:cNvPr>
          <p:cNvSpPr>
            <a:spLocks noGrp="1"/>
          </p:cNvSpPr>
          <p:nvPr>
            <p:ph type="title"/>
          </p:nvPr>
        </p:nvSpPr>
        <p:spPr/>
        <p:txBody>
          <a:bodyPr/>
          <a:lstStyle/>
          <a:p>
            <a:r>
              <a:rPr lang="en-RO" dirty="0"/>
              <a:t>Practical applications</a:t>
            </a:r>
          </a:p>
        </p:txBody>
      </p:sp>
      <p:sp>
        <p:nvSpPr>
          <p:cNvPr id="3" name="Content Placeholder 2">
            <a:extLst>
              <a:ext uri="{FF2B5EF4-FFF2-40B4-BE49-F238E27FC236}">
                <a16:creationId xmlns:a16="http://schemas.microsoft.com/office/drawing/2014/main" id="{4BE051F6-2B52-294A-9C53-2C69C14F7D9C}"/>
              </a:ext>
            </a:extLst>
          </p:cNvPr>
          <p:cNvSpPr>
            <a:spLocks noGrp="1"/>
          </p:cNvSpPr>
          <p:nvPr>
            <p:ph idx="1"/>
          </p:nvPr>
        </p:nvSpPr>
        <p:spPr>
          <a:xfrm>
            <a:off x="2476500" y="2133600"/>
            <a:ext cx="4191000" cy="2286000"/>
          </a:xfrm>
        </p:spPr>
        <p:txBody>
          <a:bodyPr/>
          <a:lstStyle/>
          <a:p>
            <a:r>
              <a:rPr lang="en-GB" dirty="0"/>
              <a:t>S</a:t>
            </a:r>
            <a:r>
              <a:rPr lang="en-RO" dirty="0"/>
              <a:t>mart Cities</a:t>
            </a:r>
          </a:p>
          <a:p>
            <a:r>
              <a:rPr lang="en-RO" dirty="0"/>
              <a:t>eHealth</a:t>
            </a:r>
          </a:p>
          <a:p>
            <a:r>
              <a:rPr lang="en-RO" dirty="0"/>
              <a:t>eGouverment</a:t>
            </a:r>
          </a:p>
          <a:p>
            <a:r>
              <a:rPr lang="en-GB" dirty="0"/>
              <a:t>S</a:t>
            </a:r>
            <a:r>
              <a:rPr lang="en-RO" dirty="0"/>
              <a:t>cientific applications</a:t>
            </a:r>
          </a:p>
          <a:p>
            <a:r>
              <a:rPr lang="en-RO" dirty="0"/>
              <a:t>… </a:t>
            </a:r>
          </a:p>
          <a:p>
            <a:endParaRPr lang="en-RO" dirty="0"/>
          </a:p>
        </p:txBody>
      </p:sp>
      <p:sp>
        <p:nvSpPr>
          <p:cNvPr id="4" name="Footer Placeholder 3">
            <a:extLst>
              <a:ext uri="{FF2B5EF4-FFF2-40B4-BE49-F238E27FC236}">
                <a16:creationId xmlns:a16="http://schemas.microsoft.com/office/drawing/2014/main" id="{50D0430F-E085-C045-8124-6ACCC1BE2B8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4DA72960-6C85-404C-9A24-4F403A011245}"/>
              </a:ext>
            </a:extLst>
          </p:cNvPr>
          <p:cNvSpPr>
            <a:spLocks noGrp="1"/>
          </p:cNvSpPr>
          <p:nvPr>
            <p:ph type="sldNum" sz="quarter" idx="12"/>
          </p:nvPr>
        </p:nvSpPr>
        <p:spPr/>
        <p:txBody>
          <a:bodyPr/>
          <a:lstStyle/>
          <a:p>
            <a:pPr>
              <a:defRPr/>
            </a:pPr>
            <a:fld id="{88B97DED-8DB5-4EC6-A031-597F56F5B475}" type="slidenum">
              <a:rPr lang="ro-RO" altLang="en-US" smtClean="0"/>
              <a:pPr>
                <a:defRPr/>
              </a:pPr>
              <a:t>26</a:t>
            </a:fld>
            <a:endParaRPr lang="ro-RO" altLang="en-US"/>
          </a:p>
        </p:txBody>
      </p:sp>
    </p:spTree>
    <p:extLst>
      <p:ext uri="{BB962C8B-B14F-4D97-AF65-F5344CB8AC3E}">
        <p14:creationId xmlns:p14="http://schemas.microsoft.com/office/powerpoint/2010/main" val="2868574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AU" altLang="ro-RO" dirty="0">
                <a:ea typeface="ＭＳ Ｐゴシック" panose="020B0600070205080204" pitchFamily="34" charset="-128"/>
              </a:rPr>
              <a:t>Data Science and the Values of</a:t>
            </a:r>
            <a:br>
              <a:rPr lang="en-AU" altLang="ro-RO" dirty="0">
                <a:ea typeface="ＭＳ Ｐゴシック" panose="020B0600070205080204" pitchFamily="34" charset="-128"/>
              </a:rPr>
            </a:br>
            <a:r>
              <a:rPr lang="en-AU" altLang="ro-RO" dirty="0">
                <a:ea typeface="ＭＳ Ｐゴシック" panose="020B0600070205080204" pitchFamily="34" charset="-128"/>
              </a:rPr>
              <a:t>Big Data</a:t>
            </a:r>
            <a:endParaRPr lang="en-US" altLang="en-US" dirty="0">
              <a:ea typeface="ＭＳ Ｐゴシック" panose="020B0600070205080204" pitchFamily="34" charset="-128"/>
            </a:endParaRPr>
          </a:p>
        </p:txBody>
      </p:sp>
      <p:sp>
        <p:nvSpPr>
          <p:cNvPr id="21506" name="Content Placeholder 2"/>
          <p:cNvSpPr>
            <a:spLocks noGrp="1"/>
          </p:cNvSpPr>
          <p:nvPr>
            <p:ph type="subTitle" idx="1"/>
          </p:nvPr>
        </p:nvSpPr>
        <p:spPr/>
        <p:txBody>
          <a:bodyPr/>
          <a:lstStyle/>
          <a:p>
            <a:r>
              <a:rPr lang="en-AU" altLang="ro-RO" dirty="0">
                <a:ea typeface="ＭＳ Ｐゴシック" panose="020B0600070205080204" pitchFamily="34" charset="-128"/>
              </a:rPr>
              <a:t>The 8V’s: Volume, Velocity, Variety, Variability, Visualization, Value, Veracity, Vicissitude;</a:t>
            </a:r>
          </a:p>
          <a:p>
            <a:r>
              <a:rPr lang="en-AU" altLang="ro-RO" dirty="0">
                <a:ea typeface="ＭＳ Ｐゴシック" panose="020B0600070205080204" pitchFamily="34" charset="-128"/>
              </a:rPr>
              <a:t>Use cases and current challenges</a:t>
            </a:r>
            <a:endParaRPr lang="en-US" altLang="en-US" dirty="0">
              <a:ea typeface="ＭＳ Ｐゴシック" panose="020B0600070205080204" pitchFamily="34" charset="-128"/>
            </a:endParaRP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27</a:t>
            </a:fld>
            <a:endParaRPr lang="ro-RO" altLang="en-US" sz="90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V</a:t>
            </a:r>
          </a:p>
        </p:txBody>
      </p:sp>
      <p:pic>
        <p:nvPicPr>
          <p:cNvPr id="7" name="Content Placeholder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81000" y="1235329"/>
            <a:ext cx="8382000" cy="5149342"/>
          </a:xfrm>
        </p:spPr>
      </p:pic>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28</a:t>
            </a:fld>
            <a:endParaRPr lang="ro-RO" altLang="en-US"/>
          </a:p>
        </p:txBody>
      </p:sp>
    </p:spTree>
    <p:extLst>
      <p:ext uri="{BB962C8B-B14F-4D97-AF65-F5344CB8AC3E}">
        <p14:creationId xmlns:p14="http://schemas.microsoft.com/office/powerpoint/2010/main" val="166926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dirty="0">
                <a:ea typeface="ＭＳ Ｐゴシック" panose="020B0600070205080204" pitchFamily="34" charset="-128"/>
              </a:rPr>
              <a:t>Volume</a:t>
            </a:r>
          </a:p>
        </p:txBody>
      </p:sp>
      <p:sp>
        <p:nvSpPr>
          <p:cNvPr id="22530" name="Content Placeholder 2"/>
          <p:cNvSpPr>
            <a:spLocks noGrp="1"/>
          </p:cNvSpPr>
          <p:nvPr>
            <p:ph idx="1"/>
          </p:nvPr>
        </p:nvSpPr>
        <p:spPr/>
        <p:txBody>
          <a:bodyPr/>
          <a:lstStyle/>
          <a:p>
            <a:r>
              <a:rPr lang="en-US" altLang="en-US" dirty="0">
                <a:ea typeface="ＭＳ Ｐゴシック" panose="020B0600070205080204" pitchFamily="34" charset="-128"/>
              </a:rPr>
              <a:t>Big Data </a:t>
            </a:r>
            <a:r>
              <a:rPr lang="en-US" altLang="en-US" b="1" dirty="0">
                <a:ea typeface="ＭＳ Ｐゴシック" panose="020B0600070205080204" pitchFamily="34" charset="-128"/>
              </a:rPr>
              <a:t>Volume</a:t>
            </a:r>
            <a:r>
              <a:rPr lang="en-US" altLang="en-US" dirty="0">
                <a:ea typeface="ＭＳ Ｐゴシック" panose="020B0600070205080204" pitchFamily="34" charset="-128"/>
              </a:rPr>
              <a:t> refers to the large amounts of generated data:</a:t>
            </a:r>
          </a:p>
          <a:p>
            <a:pPr lvl="1"/>
            <a:r>
              <a:rPr lang="en-US" altLang="en-US" dirty="0">
                <a:ea typeface="ＭＳ Ｐゴシック" panose="020B0600070205080204" pitchFamily="34" charset="-128"/>
              </a:rPr>
              <a:t>40 </a:t>
            </a:r>
            <a:r>
              <a:rPr lang="en-US" altLang="en-US" dirty="0" err="1">
                <a:ea typeface="ＭＳ Ｐゴシック" panose="020B0600070205080204" pitchFamily="34" charset="-128"/>
              </a:rPr>
              <a:t>ZettaBytes</a:t>
            </a:r>
            <a:r>
              <a:rPr lang="en-US" altLang="en-US" dirty="0">
                <a:ea typeface="ＭＳ Ｐゴシック" panose="020B0600070205080204" pitchFamily="34" charset="-128"/>
              </a:rPr>
              <a:t> by 2020;</a:t>
            </a:r>
          </a:p>
          <a:p>
            <a:pPr lvl="2"/>
            <a:r>
              <a:rPr lang="en-US" altLang="en-US" dirty="0">
                <a:ea typeface="ＭＳ Ｐゴシック" panose="020B0600070205080204" pitchFamily="34" charset="-128"/>
              </a:rPr>
              <a:t> 300 times more than 2005;</a:t>
            </a:r>
          </a:p>
          <a:p>
            <a:pPr lvl="1"/>
            <a:r>
              <a:rPr lang="en-US" altLang="en-US" dirty="0">
                <a:ea typeface="ＭＳ Ｐゴシック" panose="020B0600070205080204" pitchFamily="34" charset="-128"/>
              </a:rPr>
              <a:t>~ 2.5 Quintillion (2.3 Trillions GB) bytes data created daily;</a:t>
            </a:r>
          </a:p>
          <a:p>
            <a:pPr lvl="1"/>
            <a:r>
              <a:rPr lang="en-US" altLang="en-US" dirty="0">
                <a:ea typeface="ＭＳ Ｐゴシック" panose="020B0600070205080204" pitchFamily="34" charset="-128"/>
              </a:rPr>
              <a:t>100 Terabytes per company stored;</a:t>
            </a:r>
          </a:p>
          <a:p>
            <a:pPr lvl="1"/>
            <a:r>
              <a:rPr lang="en-US" altLang="en-US" dirty="0">
                <a:ea typeface="ＭＳ Ｐゴシック" panose="020B0600070205080204" pitchFamily="34" charset="-128"/>
              </a:rPr>
              <a:t>6 billion cell phones;</a:t>
            </a:r>
          </a:p>
          <a:p>
            <a:pPr lvl="1"/>
            <a:r>
              <a:rPr lang="en-US" altLang="en-US" dirty="0">
                <a:ea typeface="ＭＳ Ｐゴシック" panose="020B0600070205080204" pitchFamily="34" charset="-128"/>
              </a:rPr>
              <a:t>7 billon peoples.</a:t>
            </a:r>
          </a:p>
          <a:p>
            <a:r>
              <a:rPr lang="en-US" altLang="en-US" dirty="0">
                <a:ea typeface="ＭＳ Ｐゴシック" panose="020B0600070205080204" pitchFamily="34" charset="-128"/>
              </a:rPr>
              <a:t>Volume challenges:</a:t>
            </a:r>
          </a:p>
          <a:p>
            <a:pPr lvl="1"/>
            <a:r>
              <a:rPr lang="en-US" dirty="0"/>
              <a:t>Storage, analysis and processing;</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Even the smallest optimization represents a step ahead in getting the meaningful data in time and at a low cost;</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29</a:t>
            </a:fld>
            <a:endParaRPr lang="ro-RO" altLang="en-US" sz="900">
              <a:solidFill>
                <a:schemeClr val="bg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4000" y="3124200"/>
            <a:ext cx="3637580" cy="17552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Gartner Tempers The Expectations Of Big Data</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0" y="1219200"/>
            <a:ext cx="9144000" cy="5181600"/>
          </a:xfrm>
        </p:spPr>
      </p:pic>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a:t>
            </a:fld>
            <a:endParaRPr lang="ro-RO" altLang="en-US"/>
          </a:p>
        </p:txBody>
      </p:sp>
    </p:spTree>
    <p:extLst>
      <p:ext uri="{BB962C8B-B14F-4D97-AF65-F5344CB8AC3E}">
        <p14:creationId xmlns:p14="http://schemas.microsoft.com/office/powerpoint/2010/main" val="27769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Velocity</a:t>
            </a:r>
            <a:endParaRPr lang="ro-RO" dirty="0"/>
          </a:p>
        </p:txBody>
      </p:sp>
      <p:sp>
        <p:nvSpPr>
          <p:cNvPr id="3" name="Content Placeholder 2"/>
          <p:cNvSpPr>
            <a:spLocks noGrp="1"/>
          </p:cNvSpPr>
          <p:nvPr>
            <p:ph idx="1"/>
          </p:nvPr>
        </p:nvSpPr>
        <p:spPr/>
        <p:txBody>
          <a:bodyPr>
            <a:normAutofit lnSpcReduction="10000"/>
          </a:bodyPr>
          <a:lstStyle/>
          <a:p>
            <a:r>
              <a:rPr lang="en-US" b="1" dirty="0"/>
              <a:t>Velocity</a:t>
            </a:r>
            <a:r>
              <a:rPr lang="en-US" dirty="0"/>
              <a:t> refers to the speed of generating data (the speed at which the data is flowing):</a:t>
            </a:r>
          </a:p>
          <a:p>
            <a:pPr lvl="1"/>
            <a:r>
              <a:rPr lang="en-US" dirty="0"/>
              <a:t>New York Stock Exchange captures 1TB of  trade information during each trading session;</a:t>
            </a:r>
          </a:p>
          <a:p>
            <a:pPr lvl="1"/>
            <a:r>
              <a:rPr lang="en-US" dirty="0"/>
              <a:t>Modern cars have about 100 sensors;</a:t>
            </a:r>
          </a:p>
          <a:p>
            <a:pPr lvl="1"/>
            <a:r>
              <a:rPr lang="en-US" dirty="0"/>
              <a:t>~18.9 billion network connections</a:t>
            </a:r>
          </a:p>
          <a:p>
            <a:pPr lvl="2"/>
            <a:r>
              <a:rPr lang="en-US" dirty="0"/>
              <a:t>about 2.5 connections per person;</a:t>
            </a:r>
          </a:p>
          <a:p>
            <a:pPr lvl="1"/>
            <a:r>
              <a:rPr lang="en-US" dirty="0"/>
              <a:t>Social media messages are </a:t>
            </a:r>
          </a:p>
          <a:p>
            <a:pPr marL="457200" lvl="1" indent="0">
              <a:buNone/>
            </a:pPr>
            <a:r>
              <a:rPr lang="en-US" dirty="0"/>
              <a:t>spread in seconds;</a:t>
            </a:r>
          </a:p>
          <a:p>
            <a:r>
              <a:rPr lang="en-US" dirty="0"/>
              <a:t>Velocity challenges:</a:t>
            </a:r>
          </a:p>
          <a:p>
            <a:pPr lvl="1"/>
            <a:r>
              <a:rPr lang="en-US" dirty="0"/>
              <a:t>Response time of delivery services (for financial markets is real-time);</a:t>
            </a:r>
          </a:p>
          <a:p>
            <a:pPr lvl="1"/>
            <a:r>
              <a:rPr lang="en-US" dirty="0"/>
              <a:t>Speed of manipulating and analyzing complex data;</a:t>
            </a:r>
          </a:p>
          <a:p>
            <a:pPr lvl="1"/>
            <a:r>
              <a:rPr lang="en-US" dirty="0"/>
              <a:t>The Big Data system must be able to adjust and deal with the high loads of data at peak times;</a:t>
            </a:r>
          </a:p>
          <a:p>
            <a:endParaRPr lang="en-US" dirty="0"/>
          </a:p>
          <a:p>
            <a:pPr marL="457200" lvl="1" indent="0">
              <a:buNone/>
            </a:pPr>
            <a:endParaRPr lang="ro-RO"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30</a:t>
            </a:fld>
            <a:endParaRPr lang="ro-RO" altLang="en-US"/>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9422" y="2285999"/>
            <a:ext cx="3335977" cy="2168385"/>
          </a:xfrm>
          <a:prstGeom prst="rect">
            <a:avLst/>
          </a:prstGeom>
        </p:spPr>
      </p:pic>
    </p:spTree>
    <p:extLst>
      <p:ext uri="{BB962C8B-B14F-4D97-AF65-F5344CB8AC3E}">
        <p14:creationId xmlns:p14="http://schemas.microsoft.com/office/powerpoint/2010/main" val="1006537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Variety</a:t>
            </a:r>
            <a:endParaRPr lang="ro-RO" dirty="0"/>
          </a:p>
        </p:txBody>
      </p:sp>
      <p:sp>
        <p:nvSpPr>
          <p:cNvPr id="3" name="Content Placeholder 2"/>
          <p:cNvSpPr>
            <a:spLocks noGrp="1"/>
          </p:cNvSpPr>
          <p:nvPr>
            <p:ph idx="1"/>
          </p:nvPr>
        </p:nvSpPr>
        <p:spPr>
          <a:xfrm>
            <a:off x="148442" y="1106858"/>
            <a:ext cx="8614558" cy="5284046"/>
          </a:xfrm>
        </p:spPr>
        <p:txBody>
          <a:bodyPr/>
          <a:lstStyle/>
          <a:p>
            <a:r>
              <a:rPr lang="en-US" b="1" dirty="0"/>
              <a:t>Variety </a:t>
            </a:r>
            <a:r>
              <a:rPr lang="en-US" dirty="0"/>
              <a:t>refers to the diversity of data:</a:t>
            </a:r>
          </a:p>
          <a:p>
            <a:pPr lvl="1"/>
            <a:r>
              <a:rPr lang="en-US" sz="1800" dirty="0"/>
              <a:t>150 </a:t>
            </a:r>
            <a:r>
              <a:rPr lang="en-US" sz="1800" dirty="0" err="1"/>
              <a:t>Exabytes</a:t>
            </a:r>
            <a:r>
              <a:rPr lang="en-US" sz="1800" dirty="0"/>
              <a:t> in healthcare (2011);</a:t>
            </a:r>
          </a:p>
          <a:p>
            <a:pPr lvl="1"/>
            <a:r>
              <a:rPr lang="en-US" sz="1800" dirty="0"/>
              <a:t>~30 billion pieces of contend shared on </a:t>
            </a:r>
          </a:p>
          <a:p>
            <a:pPr marL="457200" lvl="1" indent="0">
              <a:buNone/>
            </a:pPr>
            <a:r>
              <a:rPr lang="en-US" sz="1800" dirty="0"/>
              <a:t>Facebook;</a:t>
            </a:r>
          </a:p>
          <a:p>
            <a:pPr lvl="1"/>
            <a:r>
              <a:rPr lang="en-US" sz="1800" dirty="0"/>
              <a:t>By 2014 ~420 mil. wearable, wireless </a:t>
            </a:r>
          </a:p>
          <a:p>
            <a:pPr marL="457200" lvl="1" indent="0">
              <a:buNone/>
            </a:pPr>
            <a:r>
              <a:rPr lang="en-US" sz="1800" dirty="0"/>
              <a:t>health monitors;</a:t>
            </a:r>
          </a:p>
          <a:p>
            <a:pPr lvl="1"/>
            <a:r>
              <a:rPr lang="en-US" sz="1800" dirty="0"/>
              <a:t>4 billion hours of videos watched on YouTube  per month;</a:t>
            </a:r>
          </a:p>
          <a:p>
            <a:pPr lvl="1"/>
            <a:r>
              <a:rPr lang="en-US" sz="1800" dirty="0"/>
              <a:t>400 million tweets send /day by 200 mil. active users;</a:t>
            </a:r>
          </a:p>
          <a:p>
            <a:r>
              <a:rPr lang="en-US" dirty="0"/>
              <a:t>Variety challenges:</a:t>
            </a:r>
          </a:p>
          <a:p>
            <a:pPr lvl="1"/>
            <a:r>
              <a:rPr lang="en-US" sz="1800" dirty="0"/>
              <a:t>Big Data systems should handle complex data: relational data, raw data, semi-structured or unstructured data;</a:t>
            </a:r>
          </a:p>
          <a:p>
            <a:pPr lvl="1"/>
            <a:r>
              <a:rPr lang="en-US" sz="1800" dirty="0"/>
              <a:t>Almost 80% of the world’s data is now unorganized;</a:t>
            </a:r>
          </a:p>
          <a:p>
            <a:pPr lvl="2"/>
            <a:r>
              <a:rPr lang="en-US" sz="1600" dirty="0"/>
              <a:t>traditional DB can’t be used anymore for storage and management</a:t>
            </a:r>
          </a:p>
          <a:p>
            <a:pPr lvl="1"/>
            <a:r>
              <a:rPr lang="en-US" sz="1800" dirty="0"/>
              <a:t>different types of data must be processed and mapped to dedicated resources;</a:t>
            </a:r>
          </a:p>
        </p:txBody>
      </p:sp>
      <p:sp>
        <p:nvSpPr>
          <p:cNvPr id="5" name="Footer Placeholder 4"/>
          <p:cNvSpPr>
            <a:spLocks noGrp="1"/>
          </p:cNvSpPr>
          <p:nvPr>
            <p:ph type="ftr" sz="quarter" idx="11"/>
          </p:nvPr>
        </p:nvSpPr>
        <p:spPr/>
        <p:txBody>
          <a:bodyPr/>
          <a:lstStyle/>
          <a:p>
            <a:pPr>
              <a:defRPr/>
            </a:pPr>
            <a:r>
              <a:rPr lang="it-IT" altLang="en-US" dirty="0"/>
              <a:t>Introduction to Big Data</a:t>
            </a:r>
            <a:endParaRPr lang="ro-RO" altLang="en-US" dirty="0"/>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31</a:t>
            </a:fld>
            <a:endParaRPr lang="ro-RO" altLang="en-US"/>
          </a:p>
        </p:txBody>
      </p:sp>
      <p:pic>
        <p:nvPicPr>
          <p:cNvPr id="7" name="Picture 6"/>
          <p:cNvPicPr>
            <a:picLocks noChangeAspect="1"/>
          </p:cNvPicPr>
          <p:nvPr/>
        </p:nvPicPr>
        <p:blipFill>
          <a:blip r:embed="rId2"/>
          <a:stretch>
            <a:fillRect/>
          </a:stretch>
        </p:blipFill>
        <p:spPr>
          <a:xfrm>
            <a:off x="5205487" y="944562"/>
            <a:ext cx="3938513" cy="2244952"/>
          </a:xfrm>
          <a:prstGeom prst="rect">
            <a:avLst/>
          </a:prstGeom>
        </p:spPr>
      </p:pic>
    </p:spTree>
    <p:extLst>
      <p:ext uri="{BB962C8B-B14F-4D97-AF65-F5344CB8AC3E}">
        <p14:creationId xmlns:p14="http://schemas.microsoft.com/office/powerpoint/2010/main" val="36672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Variability</a:t>
            </a:r>
            <a:endParaRPr lang="ro-RO" dirty="0"/>
          </a:p>
        </p:txBody>
      </p:sp>
      <p:sp>
        <p:nvSpPr>
          <p:cNvPr id="3" name="Content Placeholder 2"/>
          <p:cNvSpPr>
            <a:spLocks noGrp="1"/>
          </p:cNvSpPr>
          <p:nvPr>
            <p:ph idx="1"/>
          </p:nvPr>
        </p:nvSpPr>
        <p:spPr>
          <a:xfrm>
            <a:off x="76200" y="1158081"/>
            <a:ext cx="5105400" cy="5181600"/>
          </a:xfrm>
        </p:spPr>
        <p:txBody>
          <a:bodyPr>
            <a:normAutofit fontScale="92500" lnSpcReduction="20000"/>
          </a:bodyPr>
          <a:lstStyle/>
          <a:p>
            <a:pPr algn="just"/>
            <a:r>
              <a:rPr lang="en-US" b="1" dirty="0"/>
              <a:t>Variability</a:t>
            </a:r>
            <a:r>
              <a:rPr lang="en-US" dirty="0"/>
              <a:t> refers to data whose meaning is constantly changing;</a:t>
            </a:r>
          </a:p>
          <a:p>
            <a:pPr algn="just"/>
            <a:r>
              <a:rPr lang="en-US" dirty="0"/>
              <a:t>For example words don’t have static definitions and meaning vary in context:</a:t>
            </a:r>
          </a:p>
          <a:p>
            <a:pPr lvl="1" algn="just"/>
            <a:r>
              <a:rPr lang="en-US" sz="2100" dirty="0"/>
              <a:t>“Delicious muesli from the @</a:t>
            </a:r>
            <a:r>
              <a:rPr lang="en-US" sz="2100" dirty="0" err="1"/>
              <a:t>imaginarycafe</a:t>
            </a:r>
            <a:r>
              <a:rPr lang="en-US" sz="2100" dirty="0"/>
              <a:t>- what a great way to start the day!”</a:t>
            </a:r>
          </a:p>
          <a:p>
            <a:pPr lvl="1" algn="just"/>
            <a:r>
              <a:rPr lang="en-US" sz="2100" dirty="0"/>
              <a:t>“Greatly disappointed that my local Imaginary Cafe have stopped stocking BLTs.”</a:t>
            </a:r>
          </a:p>
          <a:p>
            <a:pPr lvl="1" algn="just"/>
            <a:r>
              <a:rPr lang="en-US" sz="2100" dirty="0"/>
              <a:t>“Had to wait in line for 45 minutes at the Imaginary Cafe today. Great, well there’s my lunchbreak gone…”</a:t>
            </a:r>
          </a:p>
          <a:p>
            <a:pPr lvl="1" algn="just"/>
            <a:r>
              <a:rPr lang="en-US" dirty="0"/>
              <a:t>“great” on its own is not a sufficient signifier of positive sentiment;</a:t>
            </a:r>
            <a:endParaRPr lang="en-US" dirty="0">
              <a:latin typeface="Consolas" panose="020B0609020204030204" pitchFamily="49" charset="0"/>
            </a:endParaRPr>
          </a:p>
          <a:p>
            <a:pPr algn="just"/>
            <a:r>
              <a:rPr lang="en-US" dirty="0"/>
              <a:t>Variability challenges:</a:t>
            </a:r>
          </a:p>
          <a:p>
            <a:pPr lvl="1" algn="just"/>
            <a:r>
              <a:rPr lang="en-US" dirty="0"/>
              <a:t> ‘Understand’ context and decode the precise meaning of words </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32</a:t>
            </a:fld>
            <a:endParaRPr lang="ro-RO" altLang="en-US"/>
          </a:p>
        </p:txBody>
      </p:sp>
      <p:pic>
        <p:nvPicPr>
          <p:cNvPr id="8" name="Picture 7"/>
          <p:cNvPicPr>
            <a:picLocks noChangeAspect="1"/>
          </p:cNvPicPr>
          <p:nvPr/>
        </p:nvPicPr>
        <p:blipFill>
          <a:blip r:embed="rId2"/>
          <a:stretch>
            <a:fillRect/>
          </a:stretch>
        </p:blipFill>
        <p:spPr>
          <a:xfrm>
            <a:off x="5197434" y="944563"/>
            <a:ext cx="3918088" cy="2941637"/>
          </a:xfrm>
          <a:prstGeom prst="rect">
            <a:avLst/>
          </a:prstGeom>
        </p:spPr>
      </p:pic>
      <p:pic>
        <p:nvPicPr>
          <p:cNvPr id="10" name="Picture 9"/>
          <p:cNvPicPr>
            <a:picLocks noChangeAspect="1"/>
          </p:cNvPicPr>
          <p:nvPr/>
        </p:nvPicPr>
        <p:blipFill>
          <a:blip r:embed="rId3"/>
          <a:stretch>
            <a:fillRect/>
          </a:stretch>
        </p:blipFill>
        <p:spPr>
          <a:xfrm>
            <a:off x="5286667" y="4058154"/>
            <a:ext cx="3822776" cy="1656845"/>
          </a:xfrm>
          <a:prstGeom prst="rect">
            <a:avLst/>
          </a:prstGeom>
        </p:spPr>
      </p:pic>
    </p:spTree>
    <p:extLst>
      <p:ext uri="{BB962C8B-B14F-4D97-AF65-F5344CB8AC3E}">
        <p14:creationId xmlns:p14="http://schemas.microsoft.com/office/powerpoint/2010/main" val="4228037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Visualization</a:t>
            </a:r>
            <a:endParaRPr lang="ro-RO" dirty="0"/>
          </a:p>
        </p:txBody>
      </p:sp>
      <p:sp>
        <p:nvSpPr>
          <p:cNvPr id="3" name="Content Placeholder 2"/>
          <p:cNvSpPr>
            <a:spLocks noGrp="1"/>
          </p:cNvSpPr>
          <p:nvPr>
            <p:ph idx="1"/>
          </p:nvPr>
        </p:nvSpPr>
        <p:spPr/>
        <p:txBody>
          <a:bodyPr/>
          <a:lstStyle/>
          <a:p>
            <a:r>
              <a:rPr lang="en-US" b="1" dirty="0"/>
              <a:t>Visualization</a:t>
            </a:r>
            <a:r>
              <a:rPr lang="en-US" dirty="0"/>
              <a:t> refers to  presentation of data in a pictorial or graphical format:</a:t>
            </a:r>
          </a:p>
          <a:p>
            <a:pPr lvl="1"/>
            <a:r>
              <a:rPr lang="en-US" dirty="0"/>
              <a:t>Analytics presented visually:</a:t>
            </a:r>
          </a:p>
          <a:p>
            <a:pPr lvl="2"/>
            <a:r>
              <a:rPr lang="en-US" dirty="0"/>
              <a:t>to understand difficult concepts;</a:t>
            </a:r>
          </a:p>
          <a:p>
            <a:pPr lvl="2"/>
            <a:r>
              <a:rPr lang="en-US" dirty="0"/>
              <a:t>to identify new patters;</a:t>
            </a:r>
          </a:p>
          <a:p>
            <a:pPr lvl="1"/>
            <a:r>
              <a:rPr lang="en-US" dirty="0"/>
              <a:t>Interactive visualization:</a:t>
            </a:r>
          </a:p>
          <a:p>
            <a:pPr lvl="2"/>
            <a:r>
              <a:rPr lang="en-US" dirty="0"/>
              <a:t>charts;</a:t>
            </a:r>
          </a:p>
          <a:p>
            <a:pPr lvl="2"/>
            <a:r>
              <a:rPr lang="en-US" dirty="0"/>
              <a:t>graphs;</a:t>
            </a:r>
          </a:p>
          <a:p>
            <a:pPr lvl="2"/>
            <a:r>
              <a:rPr lang="en-US" dirty="0"/>
              <a:t>ex: </a:t>
            </a:r>
            <a:r>
              <a:rPr lang="en-US" dirty="0">
                <a:hlinkClick r:id="rId3"/>
              </a:rPr>
              <a:t>https://d3js.org/</a:t>
            </a:r>
            <a:r>
              <a:rPr lang="en-US" dirty="0"/>
              <a:t>, </a:t>
            </a:r>
            <a:r>
              <a:rPr lang="en-US" dirty="0">
                <a:hlinkClick r:id="rId4"/>
              </a:rPr>
              <a:t>https://developers.google.com/chart/</a:t>
            </a:r>
            <a:r>
              <a:rPr lang="en-US" dirty="0"/>
              <a:t> , </a:t>
            </a:r>
            <a:r>
              <a:rPr lang="en-US" dirty="0">
                <a:hlinkClick r:id="rId5"/>
              </a:rPr>
              <a:t>http://www.fusioncharts.com/</a:t>
            </a:r>
            <a:r>
              <a:rPr lang="en-US" dirty="0"/>
              <a:t>, </a:t>
            </a:r>
          </a:p>
          <a:p>
            <a:r>
              <a:rPr lang="en-US" dirty="0"/>
              <a:t>Visualization challenges:</a:t>
            </a:r>
          </a:p>
          <a:p>
            <a:pPr lvl="1"/>
            <a:r>
              <a:rPr lang="en-US" dirty="0"/>
              <a:t>Develop new techniques for data visualization;</a:t>
            </a:r>
          </a:p>
          <a:p>
            <a:pPr lvl="1"/>
            <a:r>
              <a:rPr lang="en-US" dirty="0"/>
              <a:t>Data exploration;</a:t>
            </a:r>
          </a:p>
          <a:p>
            <a:pPr lvl="1"/>
            <a:r>
              <a:rPr lang="en-US" dirty="0"/>
              <a:t> Inconsistencies in the data structure;</a:t>
            </a:r>
          </a:p>
          <a:p>
            <a:pPr lvl="1"/>
            <a:endParaRPr lang="en-US" dirty="0"/>
          </a:p>
          <a:p>
            <a:pPr lvl="1"/>
            <a:endParaRPr lang="en-US"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33</a:t>
            </a:fld>
            <a:endParaRPr lang="ro-RO" altLang="en-US"/>
          </a:p>
        </p:txBody>
      </p:sp>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24601" y="1730965"/>
            <a:ext cx="2688066" cy="2194485"/>
          </a:xfrm>
          <a:prstGeom prst="rect">
            <a:avLst/>
          </a:prstGeom>
        </p:spPr>
      </p:pic>
      <p:pic>
        <p:nvPicPr>
          <p:cNvPr id="9" name="Picture 8"/>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27978" y="4754088"/>
            <a:ext cx="2984688" cy="1676400"/>
          </a:xfrm>
          <a:prstGeom prst="rect">
            <a:avLst/>
          </a:prstGeom>
        </p:spPr>
      </p:pic>
    </p:spTree>
    <p:extLst>
      <p:ext uri="{BB962C8B-B14F-4D97-AF65-F5344CB8AC3E}">
        <p14:creationId xmlns:p14="http://schemas.microsoft.com/office/powerpoint/2010/main" val="3464183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Value</a:t>
            </a:r>
            <a:endParaRPr lang="ro-RO" dirty="0"/>
          </a:p>
        </p:txBody>
      </p:sp>
      <p:sp>
        <p:nvSpPr>
          <p:cNvPr id="3" name="Content Placeholder 2"/>
          <p:cNvSpPr>
            <a:spLocks noGrp="1"/>
          </p:cNvSpPr>
          <p:nvPr>
            <p:ph idx="1"/>
          </p:nvPr>
        </p:nvSpPr>
        <p:spPr>
          <a:xfrm>
            <a:off x="228600" y="1143000"/>
            <a:ext cx="8382000" cy="5416420"/>
          </a:xfrm>
        </p:spPr>
        <p:txBody>
          <a:bodyPr/>
          <a:lstStyle/>
          <a:p>
            <a:r>
              <a:rPr lang="en-US" sz="1800" b="1" dirty="0"/>
              <a:t>Value</a:t>
            </a:r>
            <a:r>
              <a:rPr lang="en-US" sz="1800" dirty="0"/>
              <a:t> refers to the value that can be extracted form datasets:</a:t>
            </a:r>
          </a:p>
          <a:p>
            <a:pPr lvl="1"/>
            <a:r>
              <a:rPr lang="en-US" sz="1600" dirty="0"/>
              <a:t>it does not matter how big the data volume is or how complex, </a:t>
            </a:r>
          </a:p>
          <a:p>
            <a:pPr lvl="1"/>
            <a:r>
              <a:rPr lang="en-US" sz="1600" dirty="0"/>
              <a:t>it is unless we are able to extract the meaningful information;</a:t>
            </a:r>
          </a:p>
          <a:p>
            <a:pPr lvl="1"/>
            <a:r>
              <a:rPr lang="en-US" sz="1600" dirty="0"/>
              <a:t>storing and processing meaningless data represents: </a:t>
            </a:r>
          </a:p>
          <a:p>
            <a:pPr lvl="2"/>
            <a:r>
              <a:rPr lang="en-US" sz="1600" dirty="0"/>
              <a:t>a waste of money, time, </a:t>
            </a:r>
          </a:p>
          <a:p>
            <a:pPr marL="914400" lvl="2" indent="0">
              <a:buNone/>
            </a:pPr>
            <a:r>
              <a:rPr lang="en-US" sz="1600" dirty="0"/>
              <a:t>and obtaining the relevant information becomes harder;</a:t>
            </a:r>
          </a:p>
          <a:p>
            <a:pPr lvl="1"/>
            <a:r>
              <a:rPr lang="en-US" sz="1800" dirty="0"/>
              <a:t>Traditional approach to Big Data: systems for storing big data, but getting insights  can be difficult:</a:t>
            </a:r>
          </a:p>
          <a:p>
            <a:pPr lvl="2"/>
            <a:r>
              <a:rPr lang="en-US" sz="1600" dirty="0"/>
              <a:t>time-intensive, manual query and analysis;</a:t>
            </a:r>
          </a:p>
          <a:p>
            <a:pPr lvl="2"/>
            <a:r>
              <a:rPr lang="en-US" sz="1600" dirty="0"/>
              <a:t>modern dashboarding tools;</a:t>
            </a:r>
          </a:p>
          <a:p>
            <a:pPr lvl="1"/>
            <a:r>
              <a:rPr lang="en-US" sz="1800" dirty="0"/>
              <a:t>Modern approach to Big Data:</a:t>
            </a:r>
          </a:p>
          <a:p>
            <a:pPr lvl="2"/>
            <a:r>
              <a:rPr lang="en-US" sz="1600" dirty="0"/>
              <a:t>Machine brains:  specialized algorithms that :</a:t>
            </a:r>
          </a:p>
          <a:p>
            <a:pPr lvl="3"/>
            <a:r>
              <a:rPr lang="en-US" sz="1400" dirty="0"/>
              <a:t>can learn to identify patterns, </a:t>
            </a:r>
          </a:p>
          <a:p>
            <a:pPr lvl="3"/>
            <a:r>
              <a:rPr lang="en-US" sz="1400" dirty="0"/>
              <a:t>correlations and </a:t>
            </a:r>
          </a:p>
          <a:p>
            <a:pPr lvl="3"/>
            <a:r>
              <a:rPr lang="en-US" sz="1400" dirty="0"/>
              <a:t>Indicators through training and repetition;</a:t>
            </a:r>
          </a:p>
          <a:p>
            <a:r>
              <a:rPr lang="en-US" sz="1800" dirty="0"/>
              <a:t>Big Data Value challenges:</a:t>
            </a:r>
          </a:p>
          <a:p>
            <a:pPr lvl="1"/>
            <a:r>
              <a:rPr lang="en-US" sz="1600" dirty="0"/>
              <a:t>developing</a:t>
            </a:r>
            <a:r>
              <a:rPr lang="en-US" sz="1800" dirty="0"/>
              <a:t> tools for getting  value form Big Data;</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34</a:t>
            </a:fld>
            <a:endParaRPr lang="ro-RO" altLang="en-US"/>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72334" y="3273429"/>
            <a:ext cx="3533566" cy="2593971"/>
          </a:xfrm>
          <a:prstGeom prst="rect">
            <a:avLst/>
          </a:prstGeom>
        </p:spPr>
      </p:pic>
    </p:spTree>
    <p:extLst>
      <p:ext uri="{BB962C8B-B14F-4D97-AF65-F5344CB8AC3E}">
        <p14:creationId xmlns:p14="http://schemas.microsoft.com/office/powerpoint/2010/main" val="2544501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Veracity</a:t>
            </a:r>
            <a:endParaRPr lang="ro-RO" dirty="0"/>
          </a:p>
        </p:txBody>
      </p:sp>
      <p:sp>
        <p:nvSpPr>
          <p:cNvPr id="3" name="Content Placeholder 2"/>
          <p:cNvSpPr>
            <a:spLocks noGrp="1"/>
          </p:cNvSpPr>
          <p:nvPr>
            <p:ph idx="1"/>
          </p:nvPr>
        </p:nvSpPr>
        <p:spPr/>
        <p:txBody>
          <a:bodyPr/>
          <a:lstStyle/>
          <a:p>
            <a:r>
              <a:rPr lang="en-US" sz="2000" b="1" dirty="0"/>
              <a:t>Veracity</a:t>
            </a:r>
            <a:r>
              <a:rPr lang="en-US" sz="2000" dirty="0"/>
              <a:t> refers to the trustworthiness of the data</a:t>
            </a:r>
            <a:r>
              <a:rPr lang="en-US" sz="2000" dirty="0">
                <a:sym typeface="Wingdings" panose="05000000000000000000" pitchFamily="2" charset="2"/>
              </a:rPr>
              <a:t> (uncertainty of data):</a:t>
            </a:r>
            <a:endParaRPr lang="en-US" sz="2000" dirty="0"/>
          </a:p>
          <a:p>
            <a:pPr lvl="1"/>
            <a:r>
              <a:rPr lang="en-US" sz="1800" dirty="0"/>
              <a:t>1 in 3 business leaders don’t trust the information they use to make decisions;</a:t>
            </a:r>
          </a:p>
          <a:p>
            <a:pPr lvl="1"/>
            <a:r>
              <a:rPr lang="en-US" sz="1800" dirty="0"/>
              <a:t>27% of respondents in one survey were unsure how much of their data was inaccurate;</a:t>
            </a:r>
          </a:p>
          <a:p>
            <a:pPr lvl="1"/>
            <a:r>
              <a:rPr lang="en-US" sz="1800" dirty="0"/>
              <a:t>Poor data quality cost US economy about $1.3 trillion/year;</a:t>
            </a:r>
          </a:p>
          <a:p>
            <a:r>
              <a:rPr lang="en-US" sz="2000" dirty="0"/>
              <a:t>Causes of veracity:</a:t>
            </a:r>
          </a:p>
          <a:p>
            <a:pPr lvl="1"/>
            <a:r>
              <a:rPr lang="en-US" sz="1800" dirty="0"/>
              <a:t>Rumors, spammers, collection errors,</a:t>
            </a:r>
          </a:p>
          <a:p>
            <a:pPr marL="457200" lvl="1" indent="0">
              <a:buNone/>
            </a:pPr>
            <a:r>
              <a:rPr lang="ro-RO" sz="1800" dirty="0"/>
              <a:t> </a:t>
            </a:r>
            <a:r>
              <a:rPr lang="en-US" sz="1800" dirty="0"/>
              <a:t>entry errors, system errors;</a:t>
            </a:r>
          </a:p>
          <a:p>
            <a:r>
              <a:rPr lang="en-US" sz="2000" dirty="0"/>
              <a:t>Veracity challenges:</a:t>
            </a:r>
          </a:p>
          <a:p>
            <a:pPr lvl="1"/>
            <a:r>
              <a:rPr lang="en-US" sz="1800" dirty="0"/>
              <a:t>the volume and complexity of data </a:t>
            </a:r>
          </a:p>
          <a:p>
            <a:pPr marL="457200" lvl="1" indent="0">
              <a:buNone/>
            </a:pPr>
            <a:r>
              <a:rPr lang="en-US" sz="1800" dirty="0"/>
              <a:t>are increasing;</a:t>
            </a:r>
          </a:p>
          <a:p>
            <a:pPr lvl="1"/>
            <a:r>
              <a:rPr lang="en-US" sz="1800" dirty="0"/>
              <a:t> quality and accuracy are becoming </a:t>
            </a:r>
          </a:p>
          <a:p>
            <a:pPr marL="457200" lvl="1" indent="0">
              <a:buNone/>
            </a:pPr>
            <a:r>
              <a:rPr lang="en-US" sz="1800" dirty="0"/>
              <a:t>less controllable;</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35</a:t>
            </a:fld>
            <a:endParaRPr lang="ro-RO" altLang="en-US"/>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48250" y="3276600"/>
            <a:ext cx="3924300" cy="2895600"/>
          </a:xfrm>
          <a:prstGeom prst="rect">
            <a:avLst/>
          </a:prstGeom>
        </p:spPr>
      </p:pic>
    </p:spTree>
    <p:extLst>
      <p:ext uri="{BB962C8B-B14F-4D97-AF65-F5344CB8AC3E}">
        <p14:creationId xmlns:p14="http://schemas.microsoft.com/office/powerpoint/2010/main" val="1487910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Vicissitude</a:t>
            </a:r>
            <a:endParaRPr lang="ro-RO" dirty="0"/>
          </a:p>
        </p:txBody>
      </p:sp>
      <p:sp>
        <p:nvSpPr>
          <p:cNvPr id="3" name="Content Placeholder 2"/>
          <p:cNvSpPr>
            <a:spLocks noGrp="1"/>
          </p:cNvSpPr>
          <p:nvPr>
            <p:ph idx="1"/>
          </p:nvPr>
        </p:nvSpPr>
        <p:spPr/>
        <p:txBody>
          <a:bodyPr/>
          <a:lstStyle/>
          <a:p>
            <a:r>
              <a:rPr lang="en-US" b="1" dirty="0"/>
              <a:t>Vicissitude</a:t>
            </a:r>
            <a:r>
              <a:rPr lang="en-US" dirty="0"/>
              <a:t> property refers to the challenge of scaling Big Data complex workflows;</a:t>
            </a:r>
            <a:endParaRPr lang="ro-RO"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36</a:t>
            </a:fld>
            <a:endParaRPr lang="ro-RO" altLang="en-US"/>
          </a:p>
        </p:txBody>
      </p:sp>
      <p:pic>
        <p:nvPicPr>
          <p:cNvPr id="7" name="Picture 6"/>
          <p:cNvPicPr>
            <a:picLocks noChangeAspect="1"/>
          </p:cNvPicPr>
          <p:nvPr/>
        </p:nvPicPr>
        <p:blipFill>
          <a:blip r:embed="rId2"/>
          <a:stretch>
            <a:fillRect/>
          </a:stretch>
        </p:blipFill>
        <p:spPr>
          <a:xfrm>
            <a:off x="0" y="2707217"/>
            <a:ext cx="4013200" cy="3009900"/>
          </a:xfrm>
          <a:prstGeom prst="rect">
            <a:avLst/>
          </a:prstGeom>
        </p:spPr>
      </p:pic>
      <p:pic>
        <p:nvPicPr>
          <p:cNvPr id="1026" name="Picture 2" descr="Fig. 3: The BTWorld logical workflow diagram. A data dependency is a form of inter-query dependency.  &#10;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14800" y="2674098"/>
            <a:ext cx="4923448" cy="30761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374671" y="5802405"/>
            <a:ext cx="4572000" cy="523220"/>
          </a:xfrm>
          <a:prstGeom prst="rect">
            <a:avLst/>
          </a:prstGeom>
        </p:spPr>
        <p:txBody>
          <a:bodyPr>
            <a:spAutoFit/>
          </a:bodyPr>
          <a:lstStyle/>
          <a:p>
            <a:pPr algn="ctr"/>
            <a:r>
              <a:rPr lang="en-US" sz="1400" dirty="0" err="1"/>
              <a:t>BTWorld</a:t>
            </a:r>
            <a:r>
              <a:rPr lang="en-US" sz="1400" dirty="0"/>
              <a:t>: A Large-scale Experiment in Time-Based Analytics</a:t>
            </a:r>
          </a:p>
        </p:txBody>
      </p:sp>
    </p:spTree>
    <p:extLst>
      <p:ext uri="{BB962C8B-B14F-4D97-AF65-F5344CB8AC3E}">
        <p14:creationId xmlns:p14="http://schemas.microsoft.com/office/powerpoint/2010/main" val="3108721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more Vs of Big Data</a:t>
            </a:r>
          </a:p>
        </p:txBody>
      </p:sp>
      <p:pic>
        <p:nvPicPr>
          <p:cNvPr id="7" name="Content Placeholder 6"/>
          <p:cNvPicPr>
            <a:picLocks noGrp="1" noChangeAspect="1"/>
          </p:cNvPicPr>
          <p:nvPr>
            <p:ph sz="half" idx="1"/>
          </p:nvPr>
        </p:nvPicPr>
        <p:blipFill>
          <a:blip r:embed="rId2"/>
          <a:stretch>
            <a:fillRect/>
          </a:stretch>
        </p:blipFill>
        <p:spPr>
          <a:xfrm>
            <a:off x="36443" y="1644366"/>
            <a:ext cx="7467138" cy="3871851"/>
          </a:xfrm>
        </p:spPr>
      </p:pic>
      <p:sp>
        <p:nvSpPr>
          <p:cNvPr id="3" name="Text Placeholder 2"/>
          <p:cNvSpPr>
            <a:spLocks noGrp="1"/>
          </p:cNvSpPr>
          <p:nvPr>
            <p:ph type="body" sz="half" idx="2"/>
          </p:nvPr>
        </p:nvSpPr>
        <p:spPr>
          <a:xfrm>
            <a:off x="7620000" y="2520665"/>
            <a:ext cx="2131621" cy="2119251"/>
          </a:xfrm>
        </p:spPr>
        <p:txBody>
          <a:bodyPr/>
          <a:lstStyle/>
          <a:p>
            <a:pPr marL="0" indent="0">
              <a:buNone/>
            </a:pPr>
            <a:r>
              <a:rPr lang="en-US" dirty="0"/>
              <a:t>+ Volatility</a:t>
            </a:r>
          </a:p>
          <a:p>
            <a:pPr marL="0" indent="0">
              <a:buNone/>
            </a:pPr>
            <a:r>
              <a:rPr lang="en-US" dirty="0"/>
              <a:t>+ </a:t>
            </a:r>
            <a:r>
              <a:rPr lang="en-US" dirty="0" err="1"/>
              <a:t>Veridicity</a:t>
            </a:r>
            <a:endParaRPr lang="en-US" dirty="0"/>
          </a:p>
          <a:p>
            <a:pPr marL="0" indent="0">
              <a:buNone/>
            </a:pPr>
            <a:r>
              <a:rPr lang="en-US" dirty="0"/>
              <a:t>+ Vision</a:t>
            </a:r>
          </a:p>
          <a:p>
            <a:pPr marL="0" indent="0">
              <a:buNone/>
            </a:pPr>
            <a:r>
              <a:rPr lang="en-US" dirty="0"/>
              <a:t>+ </a:t>
            </a:r>
            <a:r>
              <a:rPr lang="mr-IN" dirty="0"/>
              <a:t>…</a:t>
            </a:r>
            <a:endParaRPr lang="en-US"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37</a:t>
            </a:fld>
            <a:endParaRPr lang="ro-RO" altLang="en-US"/>
          </a:p>
        </p:txBody>
      </p:sp>
    </p:spTree>
    <p:extLst>
      <p:ext uri="{BB962C8B-B14F-4D97-AF65-F5344CB8AC3E}">
        <p14:creationId xmlns:p14="http://schemas.microsoft.com/office/powerpoint/2010/main" val="947044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CA40-33AB-65DF-D426-3D687F929EFE}"/>
              </a:ext>
            </a:extLst>
          </p:cNvPr>
          <p:cNvSpPr>
            <a:spLocks noGrp="1"/>
          </p:cNvSpPr>
          <p:nvPr>
            <p:ph type="title"/>
          </p:nvPr>
        </p:nvSpPr>
        <p:spPr/>
        <p:txBody>
          <a:bodyPr/>
          <a:lstStyle/>
          <a:p>
            <a:r>
              <a:rPr lang="en-US" dirty="0"/>
              <a:t>World population</a:t>
            </a:r>
          </a:p>
        </p:txBody>
      </p:sp>
      <p:sp>
        <p:nvSpPr>
          <p:cNvPr id="3" name="Content Placeholder 2">
            <a:extLst>
              <a:ext uri="{FF2B5EF4-FFF2-40B4-BE49-F238E27FC236}">
                <a16:creationId xmlns:a16="http://schemas.microsoft.com/office/drawing/2014/main" id="{678F9519-D6E2-2D14-4964-E5F1F55D8472}"/>
              </a:ext>
            </a:extLst>
          </p:cNvPr>
          <p:cNvSpPr>
            <a:spLocks noGrp="1"/>
          </p:cNvSpPr>
          <p:nvPr>
            <p:ph sz="half" idx="1"/>
          </p:nvPr>
        </p:nvSpPr>
        <p:spPr>
          <a:xfrm>
            <a:off x="304800" y="1066800"/>
            <a:ext cx="8610600" cy="5334000"/>
          </a:xfrm>
        </p:spPr>
        <p:txBody>
          <a:bodyPr numCol="3"/>
          <a:lstStyle/>
          <a:p>
            <a:r>
              <a:rPr lang="en-US" sz="1200" dirty="0"/>
              <a:t>- 11% are in Europe</a:t>
            </a:r>
          </a:p>
          <a:p>
            <a:r>
              <a:rPr lang="en-US" sz="1200" dirty="0"/>
              <a:t> - 5% are in North America</a:t>
            </a:r>
          </a:p>
          <a:p>
            <a:r>
              <a:rPr lang="en-US" sz="1200" dirty="0"/>
              <a:t> - 9% are in South America</a:t>
            </a:r>
          </a:p>
          <a:p>
            <a:r>
              <a:rPr lang="en-US" sz="1200" dirty="0"/>
              <a:t> - 15% are in Africa</a:t>
            </a:r>
          </a:p>
          <a:p>
            <a:r>
              <a:rPr lang="en-US" sz="1200" dirty="0"/>
              <a:t> - 60% live in Asia</a:t>
            </a:r>
          </a:p>
          <a:p>
            <a:endParaRPr lang="en-US" sz="1200" dirty="0"/>
          </a:p>
          <a:p>
            <a:r>
              <a:rPr lang="en-US" sz="1200" dirty="0"/>
              <a:t> - 49% live in rural areas</a:t>
            </a:r>
          </a:p>
          <a:p>
            <a:r>
              <a:rPr lang="en-US" sz="1200" dirty="0"/>
              <a:t> - 51% live in the city</a:t>
            </a:r>
          </a:p>
          <a:p>
            <a:endParaRPr lang="en-US" sz="1200" dirty="0"/>
          </a:p>
          <a:p>
            <a:r>
              <a:rPr lang="en-US" sz="1200" dirty="0"/>
              <a:t> - 12% speak Chinese</a:t>
            </a:r>
          </a:p>
          <a:p>
            <a:r>
              <a:rPr lang="en-US" sz="1200" dirty="0"/>
              <a:t> - 5% speak Spanish</a:t>
            </a:r>
          </a:p>
          <a:p>
            <a:r>
              <a:rPr lang="en-US" sz="1200" dirty="0"/>
              <a:t> - 5% speak English</a:t>
            </a:r>
          </a:p>
          <a:p>
            <a:r>
              <a:rPr lang="en-US" sz="1200" dirty="0"/>
              <a:t> - 3% speak Arabic</a:t>
            </a:r>
          </a:p>
          <a:p>
            <a:r>
              <a:rPr lang="en-US" sz="1200" dirty="0"/>
              <a:t> - 3% speak Hindi</a:t>
            </a:r>
          </a:p>
          <a:p>
            <a:r>
              <a:rPr lang="en-US" sz="1200" dirty="0"/>
              <a:t> - 3% speak Bengali</a:t>
            </a:r>
          </a:p>
          <a:p>
            <a:r>
              <a:rPr lang="en-US" sz="1200" dirty="0"/>
              <a:t> - 3% speak Portuguese</a:t>
            </a:r>
          </a:p>
          <a:p>
            <a:r>
              <a:rPr lang="en-US" sz="1200" dirty="0"/>
              <a:t> - 2% speak Russian</a:t>
            </a:r>
          </a:p>
          <a:p>
            <a:r>
              <a:rPr lang="en-US" sz="1200" dirty="0"/>
              <a:t> - 2% speak Japanese</a:t>
            </a:r>
          </a:p>
          <a:p>
            <a:r>
              <a:rPr lang="en-US" sz="1200" dirty="0"/>
              <a:t> - 62% speak their own mother tongue.</a:t>
            </a:r>
          </a:p>
          <a:p>
            <a:endParaRPr lang="en-US" sz="1200" dirty="0"/>
          </a:p>
          <a:p>
            <a:r>
              <a:rPr lang="en-US" sz="1200" dirty="0"/>
              <a:t> - 77% have their own or rented house.</a:t>
            </a:r>
          </a:p>
          <a:p>
            <a:r>
              <a:rPr lang="en-US" sz="1200" dirty="0"/>
              <a:t> - 23% have no accommodation.</a:t>
            </a:r>
          </a:p>
          <a:p>
            <a:endParaRPr lang="en-US" sz="1200" dirty="0"/>
          </a:p>
          <a:p>
            <a:r>
              <a:rPr lang="en-US" sz="1200" dirty="0"/>
              <a:t> - 21% consume more calories than necessary</a:t>
            </a:r>
          </a:p>
          <a:p>
            <a:r>
              <a:rPr lang="en-US" sz="1200" dirty="0"/>
              <a:t> - 63% can eat three complete meals.</a:t>
            </a:r>
          </a:p>
          <a:p>
            <a:r>
              <a:rPr lang="en-US" sz="1200" dirty="0"/>
              <a:t> - 15% are malnourished, they ate the last meal, but did not go to the next one.</a:t>
            </a:r>
          </a:p>
          <a:p>
            <a:endParaRPr lang="en-US" sz="1200" dirty="0"/>
          </a:p>
          <a:p>
            <a:r>
              <a:rPr lang="en-US" sz="1200" dirty="0"/>
              <a:t> - 48% daily cost of living is less than $2.00</a:t>
            </a:r>
          </a:p>
          <a:p>
            <a:endParaRPr lang="en-US" sz="1200" dirty="0"/>
          </a:p>
          <a:p>
            <a:r>
              <a:rPr lang="en-US" sz="1200" dirty="0"/>
              <a:t> - 87% have drinking water.</a:t>
            </a:r>
          </a:p>
          <a:p>
            <a:r>
              <a:rPr lang="en-US" sz="1200" dirty="0"/>
              <a:t> - 13% do not have drinking water and/or have access only to a contaminated water source.</a:t>
            </a:r>
          </a:p>
          <a:p>
            <a:endParaRPr lang="en-US" sz="1200" dirty="0"/>
          </a:p>
          <a:p>
            <a:r>
              <a:rPr lang="en-US" sz="1200" dirty="0"/>
              <a:t> - 75% have mobile phones</a:t>
            </a:r>
          </a:p>
          <a:p>
            <a:r>
              <a:rPr lang="en-US" sz="1200" dirty="0"/>
              <a:t> - 25% do not have</a:t>
            </a:r>
          </a:p>
          <a:p>
            <a:endParaRPr lang="en-US" sz="1200" dirty="0"/>
          </a:p>
          <a:p>
            <a:r>
              <a:rPr lang="en-US" sz="1200" dirty="0"/>
              <a:t> - 30% have access to the internet.</a:t>
            </a:r>
          </a:p>
          <a:p>
            <a:r>
              <a:rPr lang="en-US" sz="1200" dirty="0"/>
              <a:t> - 70% do not connect.</a:t>
            </a:r>
          </a:p>
          <a:p>
            <a:endParaRPr lang="en-US" sz="1200" dirty="0"/>
          </a:p>
          <a:p>
            <a:r>
              <a:rPr lang="en-US" sz="1200" dirty="0"/>
              <a:t> - 7% received university education.</a:t>
            </a:r>
          </a:p>
          <a:p>
            <a:r>
              <a:rPr lang="en-US" sz="1200" dirty="0"/>
              <a:t> - 93% did not attend college.</a:t>
            </a:r>
          </a:p>
          <a:p>
            <a:endParaRPr lang="en-US" sz="1200" dirty="0"/>
          </a:p>
          <a:p>
            <a:r>
              <a:rPr lang="en-US" sz="1200" dirty="0"/>
              <a:t> - 83% can read.</a:t>
            </a:r>
          </a:p>
          <a:p>
            <a:r>
              <a:rPr lang="en-US" sz="1200" dirty="0"/>
              <a:t> - 17% are illiterate.</a:t>
            </a:r>
          </a:p>
          <a:p>
            <a:endParaRPr lang="en-US" sz="1200" dirty="0"/>
          </a:p>
          <a:p>
            <a:r>
              <a:rPr lang="en-US" sz="1200" dirty="0"/>
              <a:t> - 33% are Christians</a:t>
            </a:r>
          </a:p>
          <a:p>
            <a:r>
              <a:rPr lang="en-US" sz="1200" dirty="0"/>
              <a:t> - 22% are Muslims</a:t>
            </a:r>
          </a:p>
          <a:p>
            <a:r>
              <a:rPr lang="en-US" sz="1200" dirty="0"/>
              <a:t> - 14% are Hindus</a:t>
            </a:r>
          </a:p>
          <a:p>
            <a:r>
              <a:rPr lang="en-US" sz="1200" dirty="0"/>
              <a:t> - 7% are Buddhists</a:t>
            </a:r>
          </a:p>
          <a:p>
            <a:r>
              <a:rPr lang="en-US" sz="1200" dirty="0"/>
              <a:t> - 12% belong to other religions</a:t>
            </a:r>
          </a:p>
          <a:p>
            <a:r>
              <a:rPr lang="en-US" sz="1200" dirty="0"/>
              <a:t> - 12% are atheists, without religious beliefs</a:t>
            </a:r>
          </a:p>
          <a:p>
            <a:endParaRPr lang="en-US" sz="1200" dirty="0"/>
          </a:p>
          <a:p>
            <a:r>
              <a:rPr lang="en-US" sz="1200" dirty="0"/>
              <a:t> - 26% are under 14 years old</a:t>
            </a:r>
          </a:p>
          <a:p>
            <a:r>
              <a:rPr lang="en-US" sz="1200" dirty="0"/>
              <a:t> - 66% died between 15 and 64 years old</a:t>
            </a:r>
          </a:p>
          <a:p>
            <a:r>
              <a:rPr lang="en-US" sz="1200" dirty="0"/>
              <a:t> - 8% are over 65 years old.</a:t>
            </a:r>
          </a:p>
          <a:p>
            <a:endParaRPr lang="en-US" sz="1200" dirty="0"/>
          </a:p>
          <a:p>
            <a:r>
              <a:rPr lang="en-US" sz="1200" dirty="0"/>
              <a:t>Statistics provided by Animal Planet by 2020</a:t>
            </a:r>
          </a:p>
          <a:p>
            <a:endParaRPr lang="en-US" sz="1200" dirty="0"/>
          </a:p>
          <a:p>
            <a:r>
              <a:rPr lang="en-US" sz="1200" dirty="0"/>
              <a:t>More:</a:t>
            </a:r>
          </a:p>
          <a:p>
            <a:pPr lvl="1"/>
            <a:r>
              <a:rPr lang="en-US" sz="1000" dirty="0">
                <a:hlinkClick r:id="rId2"/>
              </a:rPr>
              <a:t>https://livingplanet.panda.org</a:t>
            </a:r>
            <a:endParaRPr lang="en-US" sz="1000" dirty="0"/>
          </a:p>
          <a:p>
            <a:pPr lvl="1"/>
            <a:r>
              <a:rPr lang="en-US" sz="1000" dirty="0">
                <a:hlinkClick r:id="rId3"/>
              </a:rPr>
              <a:t>https://ourworldindata.org</a:t>
            </a:r>
          </a:p>
          <a:p>
            <a:pPr lvl="1"/>
            <a:r>
              <a:rPr lang="en-US" sz="1000" dirty="0">
                <a:hlinkClick r:id="rId3"/>
              </a:rPr>
              <a:t>https://ourworldindata.org/living-planet-index</a:t>
            </a:r>
            <a:r>
              <a:rPr lang="en-US" sz="1000" dirty="0"/>
              <a:t> </a:t>
            </a:r>
          </a:p>
          <a:p>
            <a:pPr lvl="1"/>
            <a:endParaRPr lang="en-US" sz="1000" dirty="0"/>
          </a:p>
        </p:txBody>
      </p:sp>
      <p:sp>
        <p:nvSpPr>
          <p:cNvPr id="5" name="Date Placeholder 4">
            <a:extLst>
              <a:ext uri="{FF2B5EF4-FFF2-40B4-BE49-F238E27FC236}">
                <a16:creationId xmlns:a16="http://schemas.microsoft.com/office/drawing/2014/main" id="{58EAC195-8942-8B57-E891-BC4024DBA63B}"/>
              </a:ext>
            </a:extLst>
          </p:cNvPr>
          <p:cNvSpPr>
            <a:spLocks noGrp="1"/>
          </p:cNvSpPr>
          <p:nvPr>
            <p:ph type="dt" sz="half" idx="10"/>
          </p:nvPr>
        </p:nvSpPr>
        <p:spPr/>
        <p:txBody>
          <a:bodyPr/>
          <a:lstStyle/>
          <a:p>
            <a:pPr>
              <a:defRPr/>
            </a:pPr>
            <a:r>
              <a:rPr lang="ro-RO" altLang="en-US"/>
              <a:t>25.09.2017</a:t>
            </a:r>
          </a:p>
        </p:txBody>
      </p:sp>
      <p:sp>
        <p:nvSpPr>
          <p:cNvPr id="6" name="Footer Placeholder 5">
            <a:extLst>
              <a:ext uri="{FF2B5EF4-FFF2-40B4-BE49-F238E27FC236}">
                <a16:creationId xmlns:a16="http://schemas.microsoft.com/office/drawing/2014/main" id="{A21CA2AF-3F82-0988-AE65-7B86993E820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7" name="Slide Number Placeholder 6">
            <a:extLst>
              <a:ext uri="{FF2B5EF4-FFF2-40B4-BE49-F238E27FC236}">
                <a16:creationId xmlns:a16="http://schemas.microsoft.com/office/drawing/2014/main" id="{8F3E337B-0049-1218-BBB8-98943281F15B}"/>
              </a:ext>
            </a:extLst>
          </p:cNvPr>
          <p:cNvSpPr>
            <a:spLocks noGrp="1"/>
          </p:cNvSpPr>
          <p:nvPr>
            <p:ph type="sldNum" sz="quarter" idx="12"/>
          </p:nvPr>
        </p:nvSpPr>
        <p:spPr/>
        <p:txBody>
          <a:bodyPr/>
          <a:lstStyle/>
          <a:p>
            <a:pPr>
              <a:defRPr/>
            </a:pPr>
            <a:fld id="{F4EFCC13-BEBA-4667-82C2-A33AB081A0CC}" type="slidenum">
              <a:rPr lang="ro-RO" altLang="en-US" smtClean="0"/>
              <a:pPr>
                <a:defRPr/>
              </a:pPr>
              <a:t>38</a:t>
            </a:fld>
            <a:endParaRPr lang="ro-RO" altLang="en-US"/>
          </a:p>
        </p:txBody>
      </p:sp>
    </p:spTree>
    <p:extLst>
      <p:ext uri="{BB962C8B-B14F-4D97-AF65-F5344CB8AC3E}">
        <p14:creationId xmlns:p14="http://schemas.microsoft.com/office/powerpoint/2010/main" val="3291537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EE48-4351-B041-AB2D-BDF45FC7F8B7}"/>
              </a:ext>
            </a:extLst>
          </p:cNvPr>
          <p:cNvSpPr>
            <a:spLocks noGrp="1"/>
          </p:cNvSpPr>
          <p:nvPr>
            <p:ph type="title"/>
          </p:nvPr>
        </p:nvSpPr>
        <p:spPr/>
        <p:txBody>
          <a:bodyPr/>
          <a:lstStyle/>
          <a:p>
            <a:r>
              <a:rPr lang="ro-RO" dirty="0"/>
              <a:t>10 Cool Big Data </a:t>
            </a:r>
            <a:r>
              <a:rPr lang="ro-RO" dirty="0" err="1"/>
              <a:t>Projects</a:t>
            </a:r>
            <a:endParaRPr lang="ro-RO" dirty="0"/>
          </a:p>
        </p:txBody>
      </p:sp>
      <p:sp>
        <p:nvSpPr>
          <p:cNvPr id="3" name="Content Placeholder 2">
            <a:extLst>
              <a:ext uri="{FF2B5EF4-FFF2-40B4-BE49-F238E27FC236}">
                <a16:creationId xmlns:a16="http://schemas.microsoft.com/office/drawing/2014/main" id="{3C76C493-4CD9-1C4F-9519-7E23FE3ACDBE}"/>
              </a:ext>
            </a:extLst>
          </p:cNvPr>
          <p:cNvSpPr>
            <a:spLocks noGrp="1"/>
          </p:cNvSpPr>
          <p:nvPr>
            <p:ph sz="half" idx="1"/>
          </p:nvPr>
        </p:nvSpPr>
        <p:spPr>
          <a:xfrm>
            <a:off x="381000" y="1219200"/>
            <a:ext cx="8382000" cy="5029200"/>
          </a:xfrm>
        </p:spPr>
        <p:txBody>
          <a:bodyPr/>
          <a:lstStyle/>
          <a:p>
            <a:r>
              <a:rPr lang="en-US" dirty="0"/>
              <a:t>#1. To find exactly what we look for in the internet</a:t>
            </a:r>
          </a:p>
          <a:p>
            <a:r>
              <a:rPr lang="en-US" dirty="0"/>
              <a:t>#2. To ride through a city without traffic jams</a:t>
            </a:r>
          </a:p>
          <a:p>
            <a:r>
              <a:rPr lang="en-US" dirty="0"/>
              <a:t>#3. To save rare animals, catching poachers</a:t>
            </a:r>
          </a:p>
          <a:p>
            <a:r>
              <a:rPr lang="en-US" dirty="0"/>
              <a:t>#4. To make our cities green</a:t>
            </a:r>
          </a:p>
          <a:p>
            <a:r>
              <a:rPr lang="en-US" dirty="0"/>
              <a:t>#5. To understand why Indian cuisine is unique</a:t>
            </a:r>
          </a:p>
          <a:p>
            <a:r>
              <a:rPr lang="en-US" dirty="0"/>
              <a:t>#6. To fight malaria epidemics in Africa</a:t>
            </a:r>
          </a:p>
          <a:p>
            <a:r>
              <a:rPr lang="en-US" dirty="0"/>
              <a:t>#7. To grow ideal Christmas trees</a:t>
            </a:r>
          </a:p>
          <a:p>
            <a:r>
              <a:rPr lang="en-US" dirty="0"/>
              <a:t>#8. To understand that our languages are filled with happiness</a:t>
            </a:r>
          </a:p>
          <a:p>
            <a:r>
              <a:rPr lang="en-US" dirty="0"/>
              <a:t>#9. To make sport shows even more interesting</a:t>
            </a:r>
          </a:p>
          <a:p>
            <a:r>
              <a:rPr lang="en-US" dirty="0"/>
              <a:t>#10. To improve job conditions</a:t>
            </a:r>
          </a:p>
          <a:p>
            <a:r>
              <a:rPr lang="ro-RO" dirty="0"/>
              <a:t>#11. To </a:t>
            </a:r>
            <a:r>
              <a:rPr lang="ro-RO" dirty="0" err="1"/>
              <a:t>enhance</a:t>
            </a:r>
            <a:r>
              <a:rPr lang="ro-RO" dirty="0"/>
              <a:t> </a:t>
            </a:r>
            <a:r>
              <a:rPr lang="ro-RO" dirty="0" err="1"/>
              <a:t>relationship</a:t>
            </a:r>
            <a:endParaRPr lang="en-US" dirty="0"/>
          </a:p>
          <a:p>
            <a:endParaRPr lang="en-US" dirty="0"/>
          </a:p>
          <a:p>
            <a:pPr marL="0" indent="0" algn="ctr">
              <a:buNone/>
            </a:pPr>
            <a:r>
              <a:rPr lang="en-US" dirty="0">
                <a:hlinkClick r:id="rId2"/>
              </a:rPr>
              <a:t>https://</a:t>
            </a:r>
            <a:r>
              <a:rPr lang="en-US" dirty="0" err="1">
                <a:hlinkClick r:id="rId2"/>
              </a:rPr>
              <a:t>www.kaspersky.com</a:t>
            </a:r>
            <a:r>
              <a:rPr lang="en-US" dirty="0">
                <a:hlinkClick r:id="rId2"/>
              </a:rPr>
              <a:t>/blog/cool-big-data-projects/8186/</a:t>
            </a:r>
            <a:r>
              <a:rPr lang="en-US" dirty="0"/>
              <a:t> </a:t>
            </a:r>
          </a:p>
        </p:txBody>
      </p:sp>
      <p:sp>
        <p:nvSpPr>
          <p:cNvPr id="6" name="Footer Placeholder 5">
            <a:extLst>
              <a:ext uri="{FF2B5EF4-FFF2-40B4-BE49-F238E27FC236}">
                <a16:creationId xmlns:a16="http://schemas.microsoft.com/office/drawing/2014/main" id="{55BEB567-B6A7-B047-B83E-D026A618AE5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7" name="Slide Number Placeholder 6">
            <a:extLst>
              <a:ext uri="{FF2B5EF4-FFF2-40B4-BE49-F238E27FC236}">
                <a16:creationId xmlns:a16="http://schemas.microsoft.com/office/drawing/2014/main" id="{C2763E3E-7AD3-9F4A-AF6C-5BCCDC8FDDEF}"/>
              </a:ext>
            </a:extLst>
          </p:cNvPr>
          <p:cNvSpPr>
            <a:spLocks noGrp="1"/>
          </p:cNvSpPr>
          <p:nvPr>
            <p:ph type="sldNum" sz="quarter" idx="12"/>
          </p:nvPr>
        </p:nvSpPr>
        <p:spPr/>
        <p:txBody>
          <a:bodyPr/>
          <a:lstStyle/>
          <a:p>
            <a:pPr>
              <a:defRPr/>
            </a:pPr>
            <a:fld id="{F4EFCC13-BEBA-4667-82C2-A33AB081A0CC}" type="slidenum">
              <a:rPr lang="ro-RO" altLang="en-US" smtClean="0"/>
              <a:pPr>
                <a:defRPr/>
              </a:pPr>
              <a:t>39</a:t>
            </a:fld>
            <a:endParaRPr lang="ro-RO" altLang="en-US"/>
          </a:p>
        </p:txBody>
      </p:sp>
    </p:spTree>
    <p:extLst>
      <p:ext uri="{BB962C8B-B14F-4D97-AF65-F5344CB8AC3E}">
        <p14:creationId xmlns:p14="http://schemas.microsoft.com/office/powerpoint/2010/main" val="2699092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382000" cy="487363"/>
          </a:xfrm>
        </p:spPr>
        <p:txBody>
          <a:bodyPr/>
          <a:lstStyle/>
          <a:p>
            <a:r>
              <a:rPr lang="en-US" dirty="0"/>
              <a:t>The 2017 Big Data Landscape</a:t>
            </a:r>
          </a:p>
        </p:txBody>
      </p:sp>
      <p:pic>
        <p:nvPicPr>
          <p:cNvPr id="7" name="Content Placeholder 6"/>
          <p:cNvPicPr>
            <a:picLocks noGrp="1" noChangeAspect="1"/>
          </p:cNvPicPr>
          <p:nvPr>
            <p:ph idx="1"/>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949045"/>
            <a:ext cx="9144000" cy="5662598"/>
          </a:xfrm>
        </p:spPr>
      </p:pic>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4</a:t>
            </a:fld>
            <a:endParaRPr lang="ro-RO" altLang="en-US"/>
          </a:p>
        </p:txBody>
      </p:sp>
    </p:spTree>
    <p:extLst>
      <p:ext uri="{BB962C8B-B14F-4D97-AF65-F5344CB8AC3E}">
        <p14:creationId xmlns:p14="http://schemas.microsoft.com/office/powerpoint/2010/main" val="190823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ro-RO" dirty="0">
                <a:ea typeface="ＭＳ Ｐゴシック" panose="020B0600070205080204" pitchFamily="34" charset="-128"/>
              </a:rPr>
              <a:t>Distributed Model for Scalable Batch Computing</a:t>
            </a:r>
            <a:endParaRPr lang="en-US" altLang="en-US" dirty="0">
              <a:ea typeface="ＭＳ Ｐゴシック" panose="020B0600070205080204" pitchFamily="34" charset="-128"/>
            </a:endParaRPr>
          </a:p>
        </p:txBody>
      </p:sp>
      <p:sp>
        <p:nvSpPr>
          <p:cNvPr id="21506" name="Content Placeholder 2"/>
          <p:cNvSpPr>
            <a:spLocks noGrp="1"/>
          </p:cNvSpPr>
          <p:nvPr>
            <p:ph type="subTitle" idx="1"/>
          </p:nvPr>
        </p:nvSpPr>
        <p:spPr/>
        <p:txBody>
          <a:bodyPr/>
          <a:lstStyle/>
          <a:p>
            <a:r>
              <a:rPr lang="en-US" altLang="ro-RO" dirty="0">
                <a:ea typeface="ＭＳ Ｐゴシック" panose="020B0600070205080204" pitchFamily="34" charset="-128"/>
              </a:rPr>
              <a:t>Google MapReduce. MapReduce Patterns, Algorithms and use cases</a:t>
            </a:r>
            <a:endParaRPr lang="en-US" altLang="en-US" dirty="0">
              <a:ea typeface="ＭＳ Ｐゴシック" panose="020B0600070205080204" pitchFamily="34" charset="-128"/>
            </a:endParaRP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40</a:t>
            </a:fld>
            <a:endParaRPr lang="ro-RO" altLang="en-US" sz="900">
              <a:solidFill>
                <a:schemeClr val="bg1"/>
              </a:solidFill>
            </a:endParaRPr>
          </a:p>
        </p:txBody>
      </p:sp>
    </p:spTree>
    <p:extLst>
      <p:ext uri="{BB962C8B-B14F-4D97-AF65-F5344CB8AC3E}">
        <p14:creationId xmlns:p14="http://schemas.microsoft.com/office/powerpoint/2010/main" val="2649309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4008F-940D-5848-A693-B03C94FBE66E}"/>
              </a:ext>
            </a:extLst>
          </p:cNvPr>
          <p:cNvSpPr>
            <a:spLocks noGrp="1"/>
          </p:cNvSpPr>
          <p:nvPr>
            <p:ph type="title"/>
          </p:nvPr>
        </p:nvSpPr>
        <p:spPr/>
        <p:txBody>
          <a:bodyPr/>
          <a:lstStyle/>
          <a:p>
            <a:r>
              <a:rPr lang="en-US" dirty="0"/>
              <a:t>Philosophy to Scale for Big Data</a:t>
            </a:r>
            <a:endParaRPr lang="ro-RO" dirty="0"/>
          </a:p>
        </p:txBody>
      </p:sp>
      <p:sp>
        <p:nvSpPr>
          <p:cNvPr id="3" name="Content Placeholder 2">
            <a:extLst>
              <a:ext uri="{FF2B5EF4-FFF2-40B4-BE49-F238E27FC236}">
                <a16:creationId xmlns:a16="http://schemas.microsoft.com/office/drawing/2014/main" id="{EA233EC8-B8D2-EF42-B441-CF532863B300}"/>
              </a:ext>
            </a:extLst>
          </p:cNvPr>
          <p:cNvSpPr>
            <a:spLocks noGrp="1"/>
          </p:cNvSpPr>
          <p:nvPr>
            <p:ph idx="1"/>
          </p:nvPr>
        </p:nvSpPr>
        <p:spPr/>
        <p:txBody>
          <a:bodyPr/>
          <a:lstStyle/>
          <a:p>
            <a:endParaRPr lang="ro-RO" dirty="0"/>
          </a:p>
        </p:txBody>
      </p:sp>
      <p:sp>
        <p:nvSpPr>
          <p:cNvPr id="5" name="Footer Placeholder 4">
            <a:extLst>
              <a:ext uri="{FF2B5EF4-FFF2-40B4-BE49-F238E27FC236}">
                <a16:creationId xmlns:a16="http://schemas.microsoft.com/office/drawing/2014/main" id="{5663B18A-1D1A-6E41-A0CC-0C77047E29A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FE70BE8-7583-DC43-9571-D478884D933A}"/>
              </a:ext>
            </a:extLst>
          </p:cNvPr>
          <p:cNvSpPr>
            <a:spLocks noGrp="1"/>
          </p:cNvSpPr>
          <p:nvPr>
            <p:ph type="sldNum" sz="quarter" idx="12"/>
          </p:nvPr>
        </p:nvSpPr>
        <p:spPr/>
        <p:txBody>
          <a:bodyPr/>
          <a:lstStyle/>
          <a:p>
            <a:pPr>
              <a:defRPr/>
            </a:pPr>
            <a:fld id="{88B97DED-8DB5-4EC6-A031-597F56F5B475}" type="slidenum">
              <a:rPr lang="ro-RO" altLang="en-US" smtClean="0"/>
              <a:pPr>
                <a:defRPr/>
              </a:pPr>
              <a:t>41</a:t>
            </a:fld>
            <a:endParaRPr lang="ro-RO" altLang="en-US"/>
          </a:p>
        </p:txBody>
      </p:sp>
      <p:pic>
        <p:nvPicPr>
          <p:cNvPr id="7" name="Picture 6">
            <a:extLst>
              <a:ext uri="{FF2B5EF4-FFF2-40B4-BE49-F238E27FC236}">
                <a16:creationId xmlns:a16="http://schemas.microsoft.com/office/drawing/2014/main" id="{AA8EBD86-A6E4-7C4B-B515-96BB38353032}"/>
              </a:ext>
            </a:extLst>
          </p:cNvPr>
          <p:cNvPicPr>
            <a:picLocks noChangeAspect="1"/>
          </p:cNvPicPr>
          <p:nvPr/>
        </p:nvPicPr>
        <p:blipFill>
          <a:blip r:embed="rId2"/>
          <a:stretch>
            <a:fillRect/>
          </a:stretch>
        </p:blipFill>
        <p:spPr>
          <a:xfrm>
            <a:off x="762000" y="1524000"/>
            <a:ext cx="4773490" cy="4423142"/>
          </a:xfrm>
          <a:prstGeom prst="rect">
            <a:avLst/>
          </a:prstGeom>
        </p:spPr>
      </p:pic>
      <p:sp>
        <p:nvSpPr>
          <p:cNvPr id="8" name="TextBox 7">
            <a:extLst>
              <a:ext uri="{FF2B5EF4-FFF2-40B4-BE49-F238E27FC236}">
                <a16:creationId xmlns:a16="http://schemas.microsoft.com/office/drawing/2014/main" id="{E6A4D565-05EB-0845-BCEF-B367E23EAF4B}"/>
              </a:ext>
            </a:extLst>
          </p:cNvPr>
          <p:cNvSpPr txBox="1"/>
          <p:nvPr/>
        </p:nvSpPr>
        <p:spPr>
          <a:xfrm>
            <a:off x="5922828" y="1954445"/>
            <a:ext cx="2408990" cy="461665"/>
          </a:xfrm>
          <a:prstGeom prst="rect">
            <a:avLst/>
          </a:prstGeom>
          <a:noFill/>
        </p:spPr>
        <p:txBody>
          <a:bodyPr wrap="square" rtlCol="0">
            <a:spAutoFit/>
          </a:bodyPr>
          <a:lstStyle/>
          <a:p>
            <a:pPr algn="ctr"/>
            <a:r>
              <a:rPr lang="en-US" sz="2400" b="1" dirty="0"/>
              <a:t>Divide Work</a:t>
            </a:r>
          </a:p>
        </p:txBody>
      </p:sp>
      <p:sp>
        <p:nvSpPr>
          <p:cNvPr id="9" name="TextBox 8">
            <a:extLst>
              <a:ext uri="{FF2B5EF4-FFF2-40B4-BE49-F238E27FC236}">
                <a16:creationId xmlns:a16="http://schemas.microsoft.com/office/drawing/2014/main" id="{58B061AB-47E0-9740-A2FB-74A4D2973BBE}"/>
              </a:ext>
            </a:extLst>
          </p:cNvPr>
          <p:cNvSpPr txBox="1"/>
          <p:nvPr/>
        </p:nvSpPr>
        <p:spPr>
          <a:xfrm>
            <a:off x="5791200" y="5071980"/>
            <a:ext cx="2722010" cy="461665"/>
          </a:xfrm>
          <a:prstGeom prst="rect">
            <a:avLst/>
          </a:prstGeom>
          <a:noFill/>
        </p:spPr>
        <p:txBody>
          <a:bodyPr wrap="square" rtlCol="0">
            <a:spAutoFit/>
          </a:bodyPr>
          <a:lstStyle/>
          <a:p>
            <a:r>
              <a:rPr lang="en-US" sz="2400" b="1" dirty="0"/>
              <a:t>Combine Results</a:t>
            </a:r>
          </a:p>
        </p:txBody>
      </p:sp>
      <p:sp>
        <p:nvSpPr>
          <p:cNvPr id="10" name="Down Arrow 9">
            <a:extLst>
              <a:ext uri="{FF2B5EF4-FFF2-40B4-BE49-F238E27FC236}">
                <a16:creationId xmlns:a16="http://schemas.microsoft.com/office/drawing/2014/main" id="{DFA65295-E226-F840-A198-EA22462BFCBD}"/>
              </a:ext>
            </a:extLst>
          </p:cNvPr>
          <p:cNvSpPr/>
          <p:nvPr/>
        </p:nvSpPr>
        <p:spPr>
          <a:xfrm>
            <a:off x="6914444" y="2553429"/>
            <a:ext cx="419768" cy="236615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524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12472-0091-014C-AFF2-3070EE671D6D}"/>
              </a:ext>
            </a:extLst>
          </p:cNvPr>
          <p:cNvSpPr>
            <a:spLocks noGrp="1"/>
          </p:cNvSpPr>
          <p:nvPr>
            <p:ph type="title"/>
          </p:nvPr>
        </p:nvSpPr>
        <p:spPr/>
        <p:txBody>
          <a:bodyPr/>
          <a:lstStyle/>
          <a:p>
            <a:r>
              <a:rPr lang="en-US" dirty="0"/>
              <a:t>Distributed processing is non-trivial</a:t>
            </a:r>
            <a:endParaRPr lang="ro-RO" dirty="0"/>
          </a:p>
        </p:txBody>
      </p:sp>
      <p:sp>
        <p:nvSpPr>
          <p:cNvPr id="3" name="Content Placeholder 2">
            <a:extLst>
              <a:ext uri="{FF2B5EF4-FFF2-40B4-BE49-F238E27FC236}">
                <a16:creationId xmlns:a16="http://schemas.microsoft.com/office/drawing/2014/main" id="{979916A4-0131-0742-91D1-69AB5D9084AF}"/>
              </a:ext>
            </a:extLst>
          </p:cNvPr>
          <p:cNvSpPr>
            <a:spLocks noGrp="1"/>
          </p:cNvSpPr>
          <p:nvPr>
            <p:ph idx="1"/>
          </p:nvPr>
        </p:nvSpPr>
        <p:spPr/>
        <p:txBody>
          <a:bodyPr/>
          <a:lstStyle/>
          <a:p>
            <a:r>
              <a:rPr lang="en-US" dirty="0"/>
              <a:t>How to assign tasks to different workers in an efficient way?</a:t>
            </a:r>
          </a:p>
          <a:p>
            <a:r>
              <a:rPr lang="en-US" dirty="0"/>
              <a:t>What happens if tasks fail?</a:t>
            </a:r>
          </a:p>
          <a:p>
            <a:r>
              <a:rPr lang="en-US" dirty="0"/>
              <a:t>How do workers exchange results?</a:t>
            </a:r>
          </a:p>
          <a:p>
            <a:r>
              <a:rPr lang="en-US" dirty="0"/>
              <a:t>How to synchronize distributed tasks allocated to different workers?</a:t>
            </a:r>
            <a:endParaRPr lang="ro-RO" dirty="0"/>
          </a:p>
          <a:p>
            <a:r>
              <a:rPr lang="en-US" dirty="0"/>
              <a:t>Big Data storage is challenging</a:t>
            </a:r>
            <a:endParaRPr lang="ro-RO" dirty="0"/>
          </a:p>
          <a:p>
            <a:pPr lvl="1"/>
            <a:r>
              <a:rPr lang="en-US" dirty="0"/>
              <a:t>Data Volumes are massive</a:t>
            </a:r>
          </a:p>
          <a:p>
            <a:pPr lvl="1"/>
            <a:r>
              <a:rPr lang="en-US" dirty="0"/>
              <a:t>Reliability of Storing PBs of data is challenging</a:t>
            </a:r>
          </a:p>
          <a:p>
            <a:pPr lvl="1"/>
            <a:r>
              <a:rPr lang="en-US" dirty="0"/>
              <a:t>All kinds of failures: Disk/Hardware/Network Failures</a:t>
            </a:r>
          </a:p>
          <a:p>
            <a:pPr lvl="1"/>
            <a:r>
              <a:rPr lang="en-US" dirty="0"/>
              <a:t>Probability of failures simply increase with the number of machines …</a:t>
            </a:r>
          </a:p>
        </p:txBody>
      </p:sp>
      <p:sp>
        <p:nvSpPr>
          <p:cNvPr id="5" name="Footer Placeholder 4">
            <a:extLst>
              <a:ext uri="{FF2B5EF4-FFF2-40B4-BE49-F238E27FC236}">
                <a16:creationId xmlns:a16="http://schemas.microsoft.com/office/drawing/2014/main" id="{2F29D864-A883-D040-AC8F-A5CE966228C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97921ED-43F2-D248-9E52-31AB7B5F61A4}"/>
              </a:ext>
            </a:extLst>
          </p:cNvPr>
          <p:cNvSpPr>
            <a:spLocks noGrp="1"/>
          </p:cNvSpPr>
          <p:nvPr>
            <p:ph type="sldNum" sz="quarter" idx="12"/>
          </p:nvPr>
        </p:nvSpPr>
        <p:spPr/>
        <p:txBody>
          <a:bodyPr/>
          <a:lstStyle/>
          <a:p>
            <a:pPr>
              <a:defRPr/>
            </a:pPr>
            <a:fld id="{88B97DED-8DB5-4EC6-A031-597F56F5B475}" type="slidenum">
              <a:rPr lang="ro-RO" altLang="en-US" smtClean="0"/>
              <a:pPr>
                <a:defRPr/>
              </a:pPr>
              <a:t>42</a:t>
            </a:fld>
            <a:endParaRPr lang="ro-RO" altLang="en-US"/>
          </a:p>
        </p:txBody>
      </p:sp>
    </p:spTree>
    <p:extLst>
      <p:ext uri="{BB962C8B-B14F-4D97-AF65-F5344CB8AC3E}">
        <p14:creationId xmlns:p14="http://schemas.microsoft.com/office/powerpoint/2010/main" val="1766409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ro-RO" dirty="0">
                <a:ea typeface="ＭＳ Ｐゴシック" panose="020B0600070205080204" pitchFamily="34" charset="-128"/>
              </a:rPr>
              <a:t>Google MapReduce</a:t>
            </a:r>
            <a:endParaRPr lang="en-US" altLang="en-US" dirty="0">
              <a:ea typeface="ＭＳ Ｐゴシック" panose="020B0600070205080204" pitchFamily="34" charset="-128"/>
            </a:endParaRPr>
          </a:p>
        </p:txBody>
      </p:sp>
      <p:sp>
        <p:nvSpPr>
          <p:cNvPr id="22530" name="Content Placeholder 2"/>
          <p:cNvSpPr>
            <a:spLocks noGrp="1"/>
          </p:cNvSpPr>
          <p:nvPr>
            <p:ph idx="1"/>
          </p:nvPr>
        </p:nvSpPr>
        <p:spPr/>
        <p:txBody>
          <a:bodyPr/>
          <a:lstStyle/>
          <a:p>
            <a:r>
              <a:rPr lang="en-US" altLang="en-US" dirty="0">
                <a:ea typeface="ＭＳ Ｐゴシック" panose="020B0600070205080204" pitchFamily="34" charset="-128"/>
              </a:rPr>
              <a:t>MapReduce is:</a:t>
            </a:r>
          </a:p>
          <a:p>
            <a:pPr lvl="1"/>
            <a:r>
              <a:rPr lang="en-US" altLang="en-US" dirty="0">
                <a:ea typeface="ＭＳ Ｐゴシック" panose="020B0600070205080204" pitchFamily="34" charset="-128"/>
              </a:rPr>
              <a:t> a programming model;</a:t>
            </a:r>
          </a:p>
          <a:p>
            <a:pPr lvl="1"/>
            <a:r>
              <a:rPr lang="en-US" altLang="en-US" dirty="0">
                <a:ea typeface="ＭＳ Ｐゴシック" panose="020B0600070205080204" pitchFamily="34" charset="-128"/>
              </a:rPr>
              <a:t>implementation for processing and generating big data sets;</a:t>
            </a:r>
          </a:p>
          <a:p>
            <a:r>
              <a:rPr lang="en-US" altLang="en-US" dirty="0">
                <a:ea typeface="ＭＳ Ｐゴシック" panose="020B0600070205080204" pitchFamily="34" charset="-128"/>
              </a:rPr>
              <a:t>Released in 2004 by  Google (Jeffrey Dean and Sanjay Ghemawat)</a:t>
            </a:r>
          </a:p>
          <a:p>
            <a:r>
              <a:rPr lang="en-US" dirty="0"/>
              <a:t>Perform simple computations while hiding the details of:</a:t>
            </a:r>
          </a:p>
          <a:p>
            <a:pPr lvl="1"/>
            <a:r>
              <a:rPr lang="en-US" altLang="en-US" dirty="0">
                <a:ea typeface="ＭＳ Ｐゴシック" panose="020B0600070205080204" pitchFamily="34" charset="-128"/>
              </a:rPr>
              <a:t>Parallelization;</a:t>
            </a:r>
          </a:p>
          <a:p>
            <a:pPr lvl="1"/>
            <a:r>
              <a:rPr lang="en-US" altLang="en-US" dirty="0">
                <a:ea typeface="ＭＳ Ｐゴシック" panose="020B0600070205080204" pitchFamily="34" charset="-128"/>
              </a:rPr>
              <a:t>Data distribution;</a:t>
            </a:r>
          </a:p>
          <a:p>
            <a:pPr lvl="1"/>
            <a:r>
              <a:rPr lang="en-US" altLang="en-US" dirty="0">
                <a:ea typeface="ＭＳ Ｐゴシック" panose="020B0600070205080204" pitchFamily="34" charset="-128"/>
              </a:rPr>
              <a:t>Load balancing;</a:t>
            </a:r>
          </a:p>
          <a:p>
            <a:pPr lvl="2"/>
            <a:r>
              <a:rPr lang="en-US" altLang="en-US" dirty="0">
                <a:ea typeface="ＭＳ Ｐゴシック" panose="020B0600070205080204" pitchFamily="34" charset="-128"/>
              </a:rPr>
              <a:t>I/O scheduling;</a:t>
            </a:r>
          </a:p>
          <a:p>
            <a:pPr lvl="1"/>
            <a:r>
              <a:rPr lang="en-US" altLang="en-US" dirty="0">
                <a:ea typeface="ＭＳ Ｐゴシック" panose="020B0600070205080204" pitchFamily="34" charset="-128"/>
              </a:rPr>
              <a:t>Fault tolerance;</a:t>
            </a:r>
          </a:p>
          <a:p>
            <a:r>
              <a:rPr lang="en-US" altLang="en-US" dirty="0">
                <a:ea typeface="ＭＳ Ｐゴシック" panose="020B0600070205080204" pitchFamily="34" charset="-128"/>
              </a:rPr>
              <a:t>Distribute data over  multiple nodes</a:t>
            </a:r>
          </a:p>
          <a:p>
            <a:pPr lvl="1"/>
            <a:r>
              <a:rPr lang="en-US" altLang="en-US" dirty="0">
                <a:ea typeface="ＭＳ Ｐゴシック" panose="020B0600070205080204" pitchFamily="34" charset="-128"/>
              </a:rPr>
              <a:t>Each node receive a small portion of data</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43</a:t>
            </a:fld>
            <a:endParaRPr lang="ro-RO" altLang="en-US" sz="900">
              <a:solidFill>
                <a:schemeClr val="bg1"/>
              </a:solidFill>
            </a:endParaRPr>
          </a:p>
        </p:txBody>
      </p:sp>
      <p:grpSp>
        <p:nvGrpSpPr>
          <p:cNvPr id="43" name="Group 42">
            <a:extLst>
              <a:ext uri="{FF2B5EF4-FFF2-40B4-BE49-F238E27FC236}">
                <a16:creationId xmlns:a16="http://schemas.microsoft.com/office/drawing/2014/main" id="{3348B7B6-85E9-46C3-BE90-9FAC88CAFDD7}"/>
              </a:ext>
            </a:extLst>
          </p:cNvPr>
          <p:cNvGrpSpPr/>
          <p:nvPr/>
        </p:nvGrpSpPr>
        <p:grpSpPr>
          <a:xfrm>
            <a:off x="3352800" y="3581400"/>
            <a:ext cx="5562600" cy="1676400"/>
            <a:chOff x="3505200" y="4038600"/>
            <a:chExt cx="5562600" cy="1676400"/>
          </a:xfrm>
        </p:grpSpPr>
        <p:sp>
          <p:nvSpPr>
            <p:cNvPr id="44" name="Rectangle 43">
              <a:extLst>
                <a:ext uri="{FF2B5EF4-FFF2-40B4-BE49-F238E27FC236}">
                  <a16:creationId xmlns:a16="http://schemas.microsoft.com/office/drawing/2014/main" id="{1812B946-2178-4C3F-A330-1E9F82560597}"/>
                </a:ext>
              </a:extLst>
            </p:cNvPr>
            <p:cNvSpPr/>
            <p:nvPr/>
          </p:nvSpPr>
          <p:spPr>
            <a:xfrm>
              <a:off x="4724400" y="4038600"/>
              <a:ext cx="28194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dirty="0"/>
            </a:p>
          </p:txBody>
        </p:sp>
        <p:grpSp>
          <p:nvGrpSpPr>
            <p:cNvPr id="45" name="Group 44">
              <a:extLst>
                <a:ext uri="{FF2B5EF4-FFF2-40B4-BE49-F238E27FC236}">
                  <a16:creationId xmlns:a16="http://schemas.microsoft.com/office/drawing/2014/main" id="{17C038CA-0800-4765-B379-6113E80611D4}"/>
                </a:ext>
              </a:extLst>
            </p:cNvPr>
            <p:cNvGrpSpPr/>
            <p:nvPr/>
          </p:nvGrpSpPr>
          <p:grpSpPr>
            <a:xfrm>
              <a:off x="3505200" y="4038600"/>
              <a:ext cx="5562600" cy="1676400"/>
              <a:chOff x="3505200" y="4038600"/>
              <a:chExt cx="5562600" cy="1676400"/>
            </a:xfrm>
          </p:grpSpPr>
          <p:sp>
            <p:nvSpPr>
              <p:cNvPr id="46" name="Rectangle: Rounded Corners 45">
                <a:extLst>
                  <a:ext uri="{FF2B5EF4-FFF2-40B4-BE49-F238E27FC236}">
                    <a16:creationId xmlns:a16="http://schemas.microsoft.com/office/drawing/2014/main" id="{2A0ECA83-4A22-45D4-8A80-9AA431CA8F30}"/>
                  </a:ext>
                </a:extLst>
              </p:cNvPr>
              <p:cNvSpPr/>
              <p:nvPr/>
            </p:nvSpPr>
            <p:spPr>
              <a:xfrm>
                <a:off x="3505200" y="4038600"/>
                <a:ext cx="6096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b="1" dirty="0">
                    <a:solidFill>
                      <a:schemeClr val="tx1"/>
                    </a:solidFill>
                  </a:rPr>
                  <a:t>Large Dataset</a:t>
                </a:r>
                <a:endParaRPr lang="ro-RO" b="1" dirty="0">
                  <a:solidFill>
                    <a:schemeClr val="tx1"/>
                  </a:solidFill>
                </a:endParaRPr>
              </a:p>
            </p:txBody>
          </p:sp>
          <p:sp>
            <p:nvSpPr>
              <p:cNvPr id="47" name="Rectangle: Rounded Corners 46">
                <a:extLst>
                  <a:ext uri="{FF2B5EF4-FFF2-40B4-BE49-F238E27FC236}">
                    <a16:creationId xmlns:a16="http://schemas.microsoft.com/office/drawing/2014/main" id="{6FBBA04B-3E26-446A-8306-22851588340A}"/>
                  </a:ext>
                </a:extLst>
              </p:cNvPr>
              <p:cNvSpPr/>
              <p:nvPr/>
            </p:nvSpPr>
            <p:spPr>
              <a:xfrm>
                <a:off x="8039100" y="4623288"/>
                <a:ext cx="1028700" cy="430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ro-RO" sz="1600" b="1" dirty="0">
                  <a:solidFill>
                    <a:schemeClr val="tx1"/>
                  </a:solidFill>
                </a:endParaRPr>
              </a:p>
            </p:txBody>
          </p:sp>
          <p:sp>
            <p:nvSpPr>
              <p:cNvPr id="48" name="Rectangle 47">
                <a:extLst>
                  <a:ext uri="{FF2B5EF4-FFF2-40B4-BE49-F238E27FC236}">
                    <a16:creationId xmlns:a16="http://schemas.microsoft.com/office/drawing/2014/main" id="{EBF5484D-614D-4328-9133-B04654CA7968}"/>
                  </a:ext>
                </a:extLst>
              </p:cNvPr>
              <p:cNvSpPr/>
              <p:nvPr/>
            </p:nvSpPr>
            <p:spPr>
              <a:xfrm>
                <a:off x="6019800" y="4114800"/>
                <a:ext cx="381000" cy="1447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MAP</a:t>
                </a:r>
                <a:endParaRPr lang="ro-RO" sz="1600" dirty="0"/>
              </a:p>
            </p:txBody>
          </p:sp>
          <p:sp>
            <p:nvSpPr>
              <p:cNvPr id="49" name="Rectangle 48">
                <a:extLst>
                  <a:ext uri="{FF2B5EF4-FFF2-40B4-BE49-F238E27FC236}">
                    <a16:creationId xmlns:a16="http://schemas.microsoft.com/office/drawing/2014/main" id="{72ED8940-AF91-4F99-A4E6-D7890106E187}"/>
                  </a:ext>
                </a:extLst>
              </p:cNvPr>
              <p:cNvSpPr/>
              <p:nvPr/>
            </p:nvSpPr>
            <p:spPr>
              <a:xfrm>
                <a:off x="6834554" y="4114800"/>
                <a:ext cx="381000" cy="1447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REDUCE</a:t>
                </a:r>
                <a:endParaRPr lang="ro-RO" sz="1600" dirty="0"/>
              </a:p>
            </p:txBody>
          </p:sp>
          <p:sp>
            <p:nvSpPr>
              <p:cNvPr id="50" name="Rectangle: Rounded Corners 49">
                <a:extLst>
                  <a:ext uri="{FF2B5EF4-FFF2-40B4-BE49-F238E27FC236}">
                    <a16:creationId xmlns:a16="http://schemas.microsoft.com/office/drawing/2014/main" id="{CF3EAE69-C98A-49B3-A5C9-4BF34FEE8840}"/>
                  </a:ext>
                </a:extLst>
              </p:cNvPr>
              <p:cNvSpPr/>
              <p:nvPr/>
            </p:nvSpPr>
            <p:spPr>
              <a:xfrm>
                <a:off x="4800600" y="4267200"/>
                <a:ext cx="9144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Split data</a:t>
                </a:r>
                <a:endParaRPr lang="ro-RO" sz="1200" dirty="0"/>
              </a:p>
            </p:txBody>
          </p:sp>
          <p:sp>
            <p:nvSpPr>
              <p:cNvPr id="51" name="Rectangle: Rounded Corners 50">
                <a:extLst>
                  <a:ext uri="{FF2B5EF4-FFF2-40B4-BE49-F238E27FC236}">
                    <a16:creationId xmlns:a16="http://schemas.microsoft.com/office/drawing/2014/main" id="{438FB07E-324F-41A0-8ABB-7984855F7EF3}"/>
                  </a:ext>
                </a:extLst>
              </p:cNvPr>
              <p:cNvSpPr/>
              <p:nvPr/>
            </p:nvSpPr>
            <p:spPr>
              <a:xfrm>
                <a:off x="4800600" y="4547699"/>
                <a:ext cx="9144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Split data</a:t>
                </a:r>
                <a:endParaRPr lang="ro-RO" sz="1200" dirty="0"/>
              </a:p>
            </p:txBody>
          </p:sp>
          <p:sp>
            <p:nvSpPr>
              <p:cNvPr id="52" name="Rectangle: Rounded Corners 51">
                <a:extLst>
                  <a:ext uri="{FF2B5EF4-FFF2-40B4-BE49-F238E27FC236}">
                    <a16:creationId xmlns:a16="http://schemas.microsoft.com/office/drawing/2014/main" id="{E8352079-5099-48FA-AB88-38A135CF2618}"/>
                  </a:ext>
                </a:extLst>
              </p:cNvPr>
              <p:cNvSpPr/>
              <p:nvPr/>
            </p:nvSpPr>
            <p:spPr>
              <a:xfrm>
                <a:off x="4800600" y="4821257"/>
                <a:ext cx="9144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Split data</a:t>
                </a:r>
                <a:endParaRPr lang="ro-RO" sz="1200" dirty="0"/>
              </a:p>
            </p:txBody>
          </p:sp>
          <p:sp>
            <p:nvSpPr>
              <p:cNvPr id="53" name="Rectangle: Rounded Corners 52">
                <a:extLst>
                  <a:ext uri="{FF2B5EF4-FFF2-40B4-BE49-F238E27FC236}">
                    <a16:creationId xmlns:a16="http://schemas.microsoft.com/office/drawing/2014/main" id="{09531E32-B2CF-43DA-926B-8065E63D3800}"/>
                  </a:ext>
                </a:extLst>
              </p:cNvPr>
              <p:cNvSpPr/>
              <p:nvPr/>
            </p:nvSpPr>
            <p:spPr>
              <a:xfrm>
                <a:off x="4812323" y="5286827"/>
                <a:ext cx="9144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Split data</a:t>
                </a:r>
                <a:endParaRPr lang="ro-RO" sz="1200" dirty="0"/>
              </a:p>
            </p:txBody>
          </p:sp>
          <p:sp>
            <p:nvSpPr>
              <p:cNvPr id="54" name="TextBox 53">
                <a:extLst>
                  <a:ext uri="{FF2B5EF4-FFF2-40B4-BE49-F238E27FC236}">
                    <a16:creationId xmlns:a16="http://schemas.microsoft.com/office/drawing/2014/main" id="{B934471A-D2BB-42C8-B42B-5EF508492670}"/>
                  </a:ext>
                </a:extLst>
              </p:cNvPr>
              <p:cNvSpPr txBox="1"/>
              <p:nvPr/>
            </p:nvSpPr>
            <p:spPr>
              <a:xfrm>
                <a:off x="5095142" y="4948273"/>
                <a:ext cx="360485" cy="338554"/>
              </a:xfrm>
              <a:prstGeom prst="rect">
                <a:avLst/>
              </a:prstGeom>
              <a:noFill/>
            </p:spPr>
            <p:txBody>
              <a:bodyPr wrap="square" rtlCol="0" anchor="ctr">
                <a:spAutoFit/>
              </a:bodyPr>
              <a:lstStyle/>
              <a:p>
                <a:r>
                  <a:rPr lang="en-US" sz="1600" dirty="0"/>
                  <a:t>…</a:t>
                </a:r>
                <a:endParaRPr lang="ro-RO" sz="1600" dirty="0"/>
              </a:p>
            </p:txBody>
          </p:sp>
          <p:cxnSp>
            <p:nvCxnSpPr>
              <p:cNvPr id="55" name="Straight Arrow Connector 54">
                <a:extLst>
                  <a:ext uri="{FF2B5EF4-FFF2-40B4-BE49-F238E27FC236}">
                    <a16:creationId xmlns:a16="http://schemas.microsoft.com/office/drawing/2014/main" id="{93DAA0C1-281D-4DE8-8152-C43E8A884048}"/>
                  </a:ext>
                </a:extLst>
              </p:cNvPr>
              <p:cNvCxnSpPr>
                <a:stCxn id="50" idx="3"/>
              </p:cNvCxnSpPr>
              <p:nvPr/>
            </p:nvCxnSpPr>
            <p:spPr>
              <a:xfrm>
                <a:off x="5715000" y="4381500"/>
                <a:ext cx="3048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a:extLst>
                  <a:ext uri="{FF2B5EF4-FFF2-40B4-BE49-F238E27FC236}">
                    <a16:creationId xmlns:a16="http://schemas.microsoft.com/office/drawing/2014/main" id="{456E08D8-87B6-4DB4-A922-F375C98E1947}"/>
                  </a:ext>
                </a:extLst>
              </p:cNvPr>
              <p:cNvCxnSpPr/>
              <p:nvPr/>
            </p:nvCxnSpPr>
            <p:spPr>
              <a:xfrm>
                <a:off x="5715000" y="4667861"/>
                <a:ext cx="3048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a:extLst>
                  <a:ext uri="{FF2B5EF4-FFF2-40B4-BE49-F238E27FC236}">
                    <a16:creationId xmlns:a16="http://schemas.microsoft.com/office/drawing/2014/main" id="{28A762AD-69C0-4BBB-8C7B-1A10C14B6692}"/>
                  </a:ext>
                </a:extLst>
              </p:cNvPr>
              <p:cNvCxnSpPr/>
              <p:nvPr/>
            </p:nvCxnSpPr>
            <p:spPr>
              <a:xfrm>
                <a:off x="5715000" y="4927050"/>
                <a:ext cx="3048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06C50C8C-7E9F-4062-8F56-2D1DF5D1B319}"/>
                  </a:ext>
                </a:extLst>
              </p:cNvPr>
              <p:cNvCxnSpPr>
                <a:cxnSpLocks/>
                <a:stCxn id="53" idx="3"/>
              </p:cNvCxnSpPr>
              <p:nvPr/>
            </p:nvCxnSpPr>
            <p:spPr>
              <a:xfrm>
                <a:off x="5726723" y="5401127"/>
                <a:ext cx="293077"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B46B036C-8151-4CE9-A889-5CCC64769B9E}"/>
                  </a:ext>
                </a:extLst>
              </p:cNvPr>
              <p:cNvCxnSpPr/>
              <p:nvPr/>
            </p:nvCxnSpPr>
            <p:spPr>
              <a:xfrm>
                <a:off x="6400800" y="4381500"/>
                <a:ext cx="433754"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293B4DF7-5655-4593-A7FE-77E34AE261D0}"/>
                  </a:ext>
                </a:extLst>
              </p:cNvPr>
              <p:cNvCxnSpPr/>
              <p:nvPr/>
            </p:nvCxnSpPr>
            <p:spPr>
              <a:xfrm>
                <a:off x="6400800" y="4661999"/>
                <a:ext cx="433754"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252592DA-CCFE-42BC-A898-87A4A396810C}"/>
                  </a:ext>
                </a:extLst>
              </p:cNvPr>
              <p:cNvCxnSpPr/>
              <p:nvPr/>
            </p:nvCxnSpPr>
            <p:spPr>
              <a:xfrm>
                <a:off x="6400800" y="4927050"/>
                <a:ext cx="433754"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3AD4BA50-C5B9-4EF7-99E8-9FB2F35F31AF}"/>
                  </a:ext>
                </a:extLst>
              </p:cNvPr>
              <p:cNvCxnSpPr/>
              <p:nvPr/>
            </p:nvCxnSpPr>
            <p:spPr>
              <a:xfrm>
                <a:off x="6400800" y="5460023"/>
                <a:ext cx="433754"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60AE2479-DF14-4712-B0F3-7A4F781EA88F}"/>
                  </a:ext>
                </a:extLst>
              </p:cNvPr>
              <p:cNvCxnSpPr>
                <a:cxnSpLocks/>
                <a:stCxn id="44" idx="3"/>
              </p:cNvCxnSpPr>
              <p:nvPr/>
            </p:nvCxnSpPr>
            <p:spPr>
              <a:xfrm>
                <a:off x="7543800" y="4838700"/>
                <a:ext cx="4953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4" name="Straight Arrow Connector 63">
                <a:extLst>
                  <a:ext uri="{FF2B5EF4-FFF2-40B4-BE49-F238E27FC236}">
                    <a16:creationId xmlns:a16="http://schemas.microsoft.com/office/drawing/2014/main" id="{F683015C-65E1-4586-93E6-6A8DA2EC0C4B}"/>
                  </a:ext>
                </a:extLst>
              </p:cNvPr>
              <p:cNvCxnSpPr>
                <a:endCxn id="44" idx="1"/>
              </p:cNvCxnSpPr>
              <p:nvPr/>
            </p:nvCxnSpPr>
            <p:spPr>
              <a:xfrm>
                <a:off x="4114800" y="4838700"/>
                <a:ext cx="6096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spTree>
    <p:extLst>
      <p:ext uri="{BB962C8B-B14F-4D97-AF65-F5344CB8AC3E}">
        <p14:creationId xmlns:p14="http://schemas.microsoft.com/office/powerpoint/2010/main" val="1115686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5E922-0D67-4A1C-A2BF-3E64E2CC7391}"/>
              </a:ext>
            </a:extLst>
          </p:cNvPr>
          <p:cNvSpPr>
            <a:spLocks noGrp="1"/>
          </p:cNvSpPr>
          <p:nvPr>
            <p:ph type="title"/>
          </p:nvPr>
        </p:nvSpPr>
        <p:spPr/>
        <p:txBody>
          <a:bodyPr/>
          <a:lstStyle/>
          <a:p>
            <a:r>
              <a:rPr lang="en-US" altLang="ro-RO" dirty="0">
                <a:ea typeface="ＭＳ Ｐゴシック" panose="020B0600070205080204" pitchFamily="34" charset="-128"/>
              </a:rPr>
              <a:t>Google MapReduce (2)</a:t>
            </a:r>
            <a:endParaRPr lang="ro-RO" dirty="0"/>
          </a:p>
        </p:txBody>
      </p:sp>
      <p:sp>
        <p:nvSpPr>
          <p:cNvPr id="3" name="Content Placeholder 2">
            <a:extLst>
              <a:ext uri="{FF2B5EF4-FFF2-40B4-BE49-F238E27FC236}">
                <a16:creationId xmlns:a16="http://schemas.microsoft.com/office/drawing/2014/main" id="{A24B4096-89ED-4F5C-ADF1-C9090483C988}"/>
              </a:ext>
            </a:extLst>
          </p:cNvPr>
          <p:cNvSpPr>
            <a:spLocks noGrp="1"/>
          </p:cNvSpPr>
          <p:nvPr>
            <p:ph idx="1"/>
          </p:nvPr>
        </p:nvSpPr>
        <p:spPr>
          <a:xfrm>
            <a:off x="381000" y="1219200"/>
            <a:ext cx="8686800" cy="5181600"/>
          </a:xfrm>
        </p:spPr>
        <p:txBody>
          <a:bodyPr/>
          <a:lstStyle/>
          <a:p>
            <a:r>
              <a:rPr lang="en-US" dirty="0"/>
              <a:t>MapReduce programming model:</a:t>
            </a:r>
          </a:p>
          <a:p>
            <a:pPr lvl="1"/>
            <a:r>
              <a:rPr lang="en-US" dirty="0"/>
              <a:t>Input &amp; Output: each a set of key/value pairs </a:t>
            </a:r>
          </a:p>
          <a:p>
            <a:r>
              <a:rPr lang="en-US" dirty="0"/>
              <a:t>Programmer must specifies two functions:</a:t>
            </a:r>
          </a:p>
          <a:p>
            <a:pPr lvl="1"/>
            <a:r>
              <a:rPr lang="en-US" sz="1800" b="1" dirty="0">
                <a:latin typeface="Consolas" panose="020B0609020204030204" pitchFamily="49" charset="0"/>
              </a:rPr>
              <a:t>map (</a:t>
            </a:r>
            <a:r>
              <a:rPr lang="en-US" sz="1800" b="1" dirty="0" err="1">
                <a:latin typeface="Consolas" panose="020B0609020204030204" pitchFamily="49" charset="0"/>
              </a:rPr>
              <a:t>in_key</a:t>
            </a:r>
            <a:r>
              <a:rPr lang="en-US" sz="1800" b="1" dirty="0">
                <a:latin typeface="Consolas" panose="020B0609020204030204" pitchFamily="49" charset="0"/>
              </a:rPr>
              <a:t>, </a:t>
            </a:r>
            <a:r>
              <a:rPr lang="en-US" sz="1800" b="1" dirty="0" err="1">
                <a:latin typeface="Consolas" panose="020B0609020204030204" pitchFamily="49" charset="0"/>
              </a:rPr>
              <a:t>in_value</a:t>
            </a:r>
            <a:r>
              <a:rPr lang="en-US" sz="1800" b="1" dirty="0">
                <a:latin typeface="Consolas" panose="020B0609020204030204" pitchFamily="49" charset="0"/>
              </a:rPr>
              <a:t>) </a:t>
            </a:r>
            <a:r>
              <a:rPr lang="en-US" sz="1800" b="1" dirty="0">
                <a:latin typeface="Consolas" panose="020B0609020204030204" pitchFamily="49" charset="0"/>
                <a:sym typeface="Wingdings" panose="05000000000000000000" pitchFamily="2" charset="2"/>
              </a:rPr>
              <a:t> list(</a:t>
            </a:r>
            <a:r>
              <a:rPr lang="en-US" sz="1800" b="1" dirty="0" err="1">
                <a:latin typeface="Consolas" panose="020B0609020204030204" pitchFamily="49" charset="0"/>
                <a:sym typeface="Wingdings" panose="05000000000000000000" pitchFamily="2" charset="2"/>
              </a:rPr>
              <a:t>out_key</a:t>
            </a:r>
            <a:r>
              <a:rPr lang="en-US" sz="1800" b="1" dirty="0">
                <a:latin typeface="Consolas" panose="020B0609020204030204" pitchFamily="49" charset="0"/>
                <a:sym typeface="Wingdings" panose="05000000000000000000" pitchFamily="2" charset="2"/>
              </a:rPr>
              <a:t>, </a:t>
            </a:r>
            <a:r>
              <a:rPr lang="en-US" sz="1800" b="1" dirty="0" err="1">
                <a:latin typeface="Consolas" panose="020B0609020204030204" pitchFamily="49" charset="0"/>
                <a:sym typeface="Wingdings" panose="05000000000000000000" pitchFamily="2" charset="2"/>
              </a:rPr>
              <a:t>intermediate_value</a:t>
            </a:r>
            <a:r>
              <a:rPr lang="en-US" sz="1800" b="1" dirty="0">
                <a:latin typeface="Consolas" panose="020B0609020204030204" pitchFamily="49" charset="0"/>
                <a:sym typeface="Wingdings" panose="05000000000000000000" pitchFamily="2" charset="2"/>
              </a:rPr>
              <a:t>)</a:t>
            </a:r>
          </a:p>
          <a:p>
            <a:pPr lvl="2"/>
            <a:r>
              <a:rPr lang="en-US" sz="1600" dirty="0">
                <a:sym typeface="Wingdings" panose="05000000000000000000" pitchFamily="2" charset="2"/>
              </a:rPr>
              <a:t>Processes input key/value pair;</a:t>
            </a:r>
          </a:p>
          <a:p>
            <a:pPr lvl="2"/>
            <a:r>
              <a:rPr lang="en-US" sz="1600" dirty="0">
                <a:sym typeface="Wingdings" panose="05000000000000000000" pitchFamily="2" charset="2"/>
              </a:rPr>
              <a:t>Produces set of intermediate pairs;</a:t>
            </a:r>
          </a:p>
          <a:p>
            <a:pPr lvl="1"/>
            <a:r>
              <a:rPr lang="en-US" sz="1800" b="1" dirty="0">
                <a:latin typeface="Consolas" panose="020B0609020204030204" pitchFamily="49" charset="0"/>
                <a:sym typeface="Wingdings" panose="05000000000000000000" pitchFamily="2" charset="2"/>
              </a:rPr>
              <a:t>reduce (</a:t>
            </a:r>
            <a:r>
              <a:rPr lang="en-US" sz="1800" b="1" dirty="0" err="1">
                <a:latin typeface="Consolas" panose="020B0609020204030204" pitchFamily="49" charset="0"/>
                <a:sym typeface="Wingdings" panose="05000000000000000000" pitchFamily="2" charset="2"/>
              </a:rPr>
              <a:t>out_key</a:t>
            </a:r>
            <a:r>
              <a:rPr lang="en-US" sz="1800" b="1" dirty="0">
                <a:latin typeface="Consolas" panose="020B0609020204030204" pitchFamily="49" charset="0"/>
                <a:sym typeface="Wingdings" panose="05000000000000000000" pitchFamily="2" charset="2"/>
              </a:rPr>
              <a:t>, list(</a:t>
            </a:r>
            <a:r>
              <a:rPr lang="en-US" sz="1800" b="1" dirty="0" err="1">
                <a:latin typeface="Consolas" panose="020B0609020204030204" pitchFamily="49" charset="0"/>
                <a:sym typeface="Wingdings" panose="05000000000000000000" pitchFamily="2" charset="2"/>
              </a:rPr>
              <a:t>intermediate_value</a:t>
            </a:r>
            <a:r>
              <a:rPr lang="en-US" sz="1800" b="1" dirty="0">
                <a:latin typeface="Consolas" panose="020B0609020204030204" pitchFamily="49" charset="0"/>
                <a:sym typeface="Wingdings" panose="05000000000000000000" pitchFamily="2" charset="2"/>
              </a:rPr>
              <a:t>))  list(</a:t>
            </a:r>
            <a:r>
              <a:rPr lang="en-US" sz="1800" b="1" dirty="0" err="1">
                <a:latin typeface="Consolas" panose="020B0609020204030204" pitchFamily="49" charset="0"/>
                <a:sym typeface="Wingdings" panose="05000000000000000000" pitchFamily="2" charset="2"/>
              </a:rPr>
              <a:t>out_value</a:t>
            </a:r>
            <a:r>
              <a:rPr lang="en-US" sz="1800" b="1" dirty="0">
                <a:latin typeface="Consolas" panose="020B0609020204030204" pitchFamily="49" charset="0"/>
                <a:sym typeface="Wingdings" panose="05000000000000000000" pitchFamily="2" charset="2"/>
              </a:rPr>
              <a:t>)</a:t>
            </a:r>
          </a:p>
          <a:p>
            <a:pPr lvl="2"/>
            <a:r>
              <a:rPr lang="en-US" sz="1600" dirty="0">
                <a:latin typeface="+mj-lt"/>
                <a:sym typeface="Wingdings" panose="05000000000000000000" pitchFamily="2" charset="2"/>
              </a:rPr>
              <a:t>Combines all intermediate values for a particular key;</a:t>
            </a:r>
          </a:p>
          <a:p>
            <a:pPr lvl="2"/>
            <a:r>
              <a:rPr lang="en-US" sz="1600" dirty="0">
                <a:latin typeface="+mj-lt"/>
                <a:sym typeface="Wingdings" panose="05000000000000000000" pitchFamily="2" charset="2"/>
              </a:rPr>
              <a:t>Produces a set of merged output values;</a:t>
            </a:r>
          </a:p>
          <a:p>
            <a:pPr marL="114300" indent="0">
              <a:buNone/>
            </a:pPr>
            <a:r>
              <a:rPr lang="en-US" dirty="0">
                <a:sym typeface="Wingdings" panose="05000000000000000000" pitchFamily="2" charset="2"/>
              </a:rPr>
              <a:t> </a:t>
            </a:r>
            <a:endParaRPr lang="ro-RO" dirty="0"/>
          </a:p>
        </p:txBody>
      </p:sp>
      <p:sp>
        <p:nvSpPr>
          <p:cNvPr id="5" name="Footer Placeholder 4">
            <a:extLst>
              <a:ext uri="{FF2B5EF4-FFF2-40B4-BE49-F238E27FC236}">
                <a16:creationId xmlns:a16="http://schemas.microsoft.com/office/drawing/2014/main" id="{301A6DD7-DCE4-4F85-B986-81526E3076A8}"/>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C333844C-A5B3-43D1-B108-704A758BB274}"/>
              </a:ext>
            </a:extLst>
          </p:cNvPr>
          <p:cNvSpPr>
            <a:spLocks noGrp="1"/>
          </p:cNvSpPr>
          <p:nvPr>
            <p:ph type="sldNum" sz="quarter" idx="12"/>
          </p:nvPr>
        </p:nvSpPr>
        <p:spPr/>
        <p:txBody>
          <a:bodyPr/>
          <a:lstStyle/>
          <a:p>
            <a:pPr>
              <a:defRPr/>
            </a:pPr>
            <a:fld id="{88B97DED-8DB5-4EC6-A031-597F56F5B475}" type="slidenum">
              <a:rPr lang="ro-RO" altLang="en-US" smtClean="0"/>
              <a:pPr>
                <a:defRPr/>
              </a:pPr>
              <a:t>44</a:t>
            </a:fld>
            <a:endParaRPr lang="ro-RO" altLang="en-US"/>
          </a:p>
        </p:txBody>
      </p:sp>
      <p:sp>
        <p:nvSpPr>
          <p:cNvPr id="29" name="Rectangle 28">
            <a:extLst>
              <a:ext uri="{FF2B5EF4-FFF2-40B4-BE49-F238E27FC236}">
                <a16:creationId xmlns:a16="http://schemas.microsoft.com/office/drawing/2014/main" id="{2BFBD411-CF92-4E48-A5F9-357857A29838}"/>
              </a:ext>
            </a:extLst>
          </p:cNvPr>
          <p:cNvSpPr/>
          <p:nvPr/>
        </p:nvSpPr>
        <p:spPr>
          <a:xfrm>
            <a:off x="266700" y="4296508"/>
            <a:ext cx="4311162" cy="2133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1" dirty="0">
                <a:solidFill>
                  <a:schemeClr val="tx1"/>
                </a:solidFill>
                <a:latin typeface="Consolas" panose="020B0609020204030204" pitchFamily="49" charset="0"/>
              </a:rPr>
              <a:t>map(String </a:t>
            </a:r>
            <a:r>
              <a:rPr lang="en-US" sz="1600" b="1" dirty="0" err="1">
                <a:solidFill>
                  <a:schemeClr val="tx1"/>
                </a:solidFill>
                <a:latin typeface="Consolas" panose="020B0609020204030204" pitchFamily="49" charset="0"/>
              </a:rPr>
              <a:t>input_key</a:t>
            </a:r>
            <a:r>
              <a:rPr lang="en-US" sz="1600" b="1" dirty="0">
                <a:solidFill>
                  <a:schemeClr val="tx1"/>
                </a:solidFill>
                <a:latin typeface="Consolas" panose="020B0609020204030204" pitchFamily="49" charset="0"/>
              </a:rPr>
              <a:t>, String </a:t>
            </a:r>
            <a:r>
              <a:rPr lang="en-US" sz="1600" b="1" dirty="0" err="1">
                <a:solidFill>
                  <a:schemeClr val="tx1"/>
                </a:solidFill>
                <a:latin typeface="Consolas" panose="020B0609020204030204" pitchFamily="49" charset="0"/>
              </a:rPr>
              <a:t>input_value</a:t>
            </a:r>
            <a:r>
              <a:rPr lang="en-US" sz="1600" b="1" dirty="0">
                <a:solidFill>
                  <a:schemeClr val="tx1"/>
                </a:solidFill>
                <a:latin typeface="Consolas" panose="020B0609020204030204" pitchFamily="49" charset="0"/>
              </a:rPr>
              <a:t>): </a:t>
            </a:r>
          </a:p>
          <a:p>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input_key</a:t>
            </a:r>
            <a:r>
              <a:rPr lang="en-US" sz="1600" dirty="0">
                <a:solidFill>
                  <a:schemeClr val="tx1"/>
                </a:solidFill>
                <a:latin typeface="Consolas" panose="020B0609020204030204" pitchFamily="49" charset="0"/>
              </a:rPr>
              <a:t>: document name </a:t>
            </a:r>
          </a:p>
          <a:p>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input_value</a:t>
            </a:r>
            <a:r>
              <a:rPr lang="en-US" sz="1600" dirty="0">
                <a:solidFill>
                  <a:schemeClr val="tx1"/>
                </a:solidFill>
                <a:latin typeface="Consolas" panose="020B0609020204030204" pitchFamily="49" charset="0"/>
              </a:rPr>
              <a:t>: document contents f</a:t>
            </a:r>
          </a:p>
          <a:p>
            <a:r>
              <a:rPr lang="en-US" sz="1600" dirty="0">
                <a:solidFill>
                  <a:schemeClr val="tx1"/>
                </a:solidFill>
                <a:latin typeface="Consolas" panose="020B0609020204030204" pitchFamily="49" charset="0"/>
              </a:rPr>
              <a:t>   for each word w in </a:t>
            </a:r>
            <a:r>
              <a:rPr lang="en-US" sz="1600" dirty="0" err="1">
                <a:solidFill>
                  <a:schemeClr val="tx1"/>
                </a:solidFill>
                <a:latin typeface="Consolas" panose="020B0609020204030204" pitchFamily="49" charset="0"/>
              </a:rPr>
              <a:t>input_value</a:t>
            </a:r>
            <a:r>
              <a:rPr lang="en-US" sz="1600" dirty="0">
                <a:solidFill>
                  <a:schemeClr val="tx1"/>
                </a:solidFill>
                <a:latin typeface="Consolas" panose="020B0609020204030204" pitchFamily="49" charset="0"/>
              </a:rPr>
              <a:t>:      	</a:t>
            </a:r>
            <a:r>
              <a:rPr lang="en-US" sz="1600" b="1" dirty="0" err="1">
                <a:solidFill>
                  <a:schemeClr val="tx1"/>
                </a:solidFill>
                <a:latin typeface="Consolas" panose="020B0609020204030204" pitchFamily="49" charset="0"/>
              </a:rPr>
              <a:t>EmitIntermediate</a:t>
            </a:r>
            <a:r>
              <a:rPr lang="en-US" sz="1600" b="1" dirty="0">
                <a:solidFill>
                  <a:schemeClr val="tx1"/>
                </a:solidFill>
                <a:latin typeface="Consolas" panose="020B0609020204030204" pitchFamily="49" charset="0"/>
              </a:rPr>
              <a:t>(w, "1"); </a:t>
            </a:r>
            <a:endParaRPr lang="ro-RO" sz="1600" b="1" dirty="0">
              <a:solidFill>
                <a:schemeClr val="tx1"/>
              </a:solidFill>
              <a:latin typeface="Consolas" panose="020B0609020204030204" pitchFamily="49" charset="0"/>
            </a:endParaRPr>
          </a:p>
        </p:txBody>
      </p:sp>
      <p:sp>
        <p:nvSpPr>
          <p:cNvPr id="30" name="Rectangle 29">
            <a:extLst>
              <a:ext uri="{FF2B5EF4-FFF2-40B4-BE49-F238E27FC236}">
                <a16:creationId xmlns:a16="http://schemas.microsoft.com/office/drawing/2014/main" id="{CD172A4A-7B1E-4037-B194-8BF3B72F94C5}"/>
              </a:ext>
            </a:extLst>
          </p:cNvPr>
          <p:cNvSpPr/>
          <p:nvPr/>
        </p:nvSpPr>
        <p:spPr>
          <a:xfrm>
            <a:off x="4610100" y="4296508"/>
            <a:ext cx="4489938" cy="2133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1" dirty="0">
                <a:solidFill>
                  <a:schemeClr val="tx1"/>
                </a:solidFill>
                <a:latin typeface="Consolas" panose="020B0609020204030204" pitchFamily="49" charset="0"/>
              </a:rPr>
              <a:t>reduce(String </a:t>
            </a:r>
            <a:r>
              <a:rPr lang="en-US" sz="1600" b="1" dirty="0" err="1">
                <a:solidFill>
                  <a:schemeClr val="tx1"/>
                </a:solidFill>
                <a:latin typeface="Consolas" panose="020B0609020204030204" pitchFamily="49" charset="0"/>
              </a:rPr>
              <a:t>output_key</a:t>
            </a:r>
            <a:r>
              <a:rPr lang="en-US" sz="1600" b="1" dirty="0">
                <a:solidFill>
                  <a:schemeClr val="tx1"/>
                </a:solidFill>
                <a:latin typeface="Consolas" panose="020B0609020204030204" pitchFamily="49" charset="0"/>
              </a:rPr>
              <a:t>, Iterator    </a:t>
            </a:r>
            <a:r>
              <a:rPr lang="en-US" sz="1600" b="1" dirty="0" err="1">
                <a:solidFill>
                  <a:schemeClr val="tx1"/>
                </a:solidFill>
                <a:latin typeface="Consolas" panose="020B0609020204030204" pitchFamily="49" charset="0"/>
              </a:rPr>
              <a:t>intermediate_values</a:t>
            </a:r>
            <a:r>
              <a:rPr lang="en-US" sz="1600" b="1" dirty="0">
                <a:solidFill>
                  <a:schemeClr val="tx1"/>
                </a:solidFill>
                <a:latin typeface="Consolas" panose="020B0609020204030204" pitchFamily="49" charset="0"/>
              </a:rPr>
              <a:t>): </a:t>
            </a:r>
          </a:p>
          <a:p>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output_key</a:t>
            </a:r>
            <a:r>
              <a:rPr lang="en-US" sz="1600" dirty="0">
                <a:solidFill>
                  <a:schemeClr val="tx1"/>
                </a:solidFill>
                <a:latin typeface="Consolas" panose="020B0609020204030204" pitchFamily="49" charset="0"/>
              </a:rPr>
              <a:t>: a word </a:t>
            </a:r>
          </a:p>
          <a:p>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output_values</a:t>
            </a:r>
            <a:r>
              <a:rPr lang="en-US" sz="1600" dirty="0">
                <a:solidFill>
                  <a:schemeClr val="tx1"/>
                </a:solidFill>
                <a:latin typeface="Consolas" panose="020B0609020204030204" pitchFamily="49" charset="0"/>
              </a:rPr>
              <a:t>: a list of counts </a:t>
            </a:r>
            <a:r>
              <a:rPr lang="en-US" sz="1600" dirty="0" err="1">
                <a:solidFill>
                  <a:schemeClr val="tx1"/>
                </a:solidFill>
                <a:latin typeface="Consolas" panose="020B0609020204030204" pitchFamily="49" charset="0"/>
              </a:rPr>
              <a:t>int</a:t>
            </a:r>
            <a:r>
              <a:rPr lang="en-US" sz="1600" dirty="0">
                <a:solidFill>
                  <a:schemeClr val="tx1"/>
                </a:solidFill>
                <a:latin typeface="Consolas" panose="020B0609020204030204" pitchFamily="49" charset="0"/>
              </a:rPr>
              <a:t> result = 0; </a:t>
            </a:r>
          </a:p>
          <a:p>
            <a:r>
              <a:rPr lang="en-US" sz="1600" dirty="0">
                <a:solidFill>
                  <a:schemeClr val="tx1"/>
                </a:solidFill>
                <a:latin typeface="Consolas" panose="020B0609020204030204" pitchFamily="49" charset="0"/>
              </a:rPr>
              <a:t>for each v in </a:t>
            </a:r>
            <a:r>
              <a:rPr lang="en-US" sz="1600" dirty="0" err="1">
                <a:solidFill>
                  <a:schemeClr val="tx1"/>
                </a:solidFill>
                <a:latin typeface="Consolas" panose="020B0609020204030204" pitchFamily="49" charset="0"/>
              </a:rPr>
              <a:t>intermediate_values</a:t>
            </a:r>
            <a:r>
              <a:rPr lang="en-US" sz="1600" dirty="0">
                <a:solidFill>
                  <a:schemeClr val="tx1"/>
                </a:solidFill>
                <a:latin typeface="Consolas" panose="020B0609020204030204" pitchFamily="49" charset="0"/>
              </a:rPr>
              <a:t>:  	result += </a:t>
            </a:r>
            <a:r>
              <a:rPr lang="en-US" sz="1600" dirty="0" err="1">
                <a:solidFill>
                  <a:schemeClr val="tx1"/>
                </a:solidFill>
                <a:latin typeface="Consolas" panose="020B0609020204030204" pitchFamily="49" charset="0"/>
              </a:rPr>
              <a:t>ParseInt</a:t>
            </a:r>
            <a:r>
              <a:rPr lang="en-US" sz="1600" dirty="0">
                <a:solidFill>
                  <a:schemeClr val="tx1"/>
                </a:solidFill>
                <a:latin typeface="Consolas" panose="020B0609020204030204" pitchFamily="49" charset="0"/>
              </a:rPr>
              <a:t>(v);        </a:t>
            </a:r>
            <a:r>
              <a:rPr lang="en-US" sz="1600" b="1" dirty="0">
                <a:solidFill>
                  <a:schemeClr val="tx1"/>
                </a:solidFill>
                <a:latin typeface="Consolas" panose="020B0609020204030204" pitchFamily="49" charset="0"/>
              </a:rPr>
              <a:t>Emit(</a:t>
            </a:r>
            <a:r>
              <a:rPr lang="en-US" sz="1600" b="1" dirty="0" err="1">
                <a:solidFill>
                  <a:schemeClr val="tx1"/>
                </a:solidFill>
                <a:latin typeface="Consolas" panose="020B0609020204030204" pitchFamily="49" charset="0"/>
              </a:rPr>
              <a:t>AsString</a:t>
            </a:r>
            <a:r>
              <a:rPr lang="en-US" sz="1600" b="1" dirty="0">
                <a:solidFill>
                  <a:schemeClr val="tx1"/>
                </a:solidFill>
                <a:latin typeface="Consolas" panose="020B0609020204030204" pitchFamily="49" charset="0"/>
              </a:rPr>
              <a:t>(result));</a:t>
            </a:r>
            <a:endParaRPr lang="ro-RO" sz="16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994712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17BC-35F0-4D45-A5BB-4340FD1678E8}"/>
              </a:ext>
            </a:extLst>
          </p:cNvPr>
          <p:cNvSpPr>
            <a:spLocks noGrp="1"/>
          </p:cNvSpPr>
          <p:nvPr>
            <p:ph type="title"/>
          </p:nvPr>
        </p:nvSpPr>
        <p:spPr/>
        <p:txBody>
          <a:bodyPr/>
          <a:lstStyle/>
          <a:p>
            <a:r>
              <a:rPr lang="en-US" dirty="0"/>
              <a:t>MapReduce Architecture</a:t>
            </a:r>
            <a:endParaRPr lang="ro-RO" dirty="0"/>
          </a:p>
        </p:txBody>
      </p:sp>
      <p:pic>
        <p:nvPicPr>
          <p:cNvPr id="8" name="Content Placeholder 7">
            <a:extLst>
              <a:ext uri="{FF2B5EF4-FFF2-40B4-BE49-F238E27FC236}">
                <a16:creationId xmlns:a16="http://schemas.microsoft.com/office/drawing/2014/main" id="{8CAD9F82-A118-4BE8-BA2C-F50B770507D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853794" y="978430"/>
            <a:ext cx="7436411" cy="5159904"/>
          </a:xfrm>
        </p:spPr>
      </p:pic>
      <p:sp>
        <p:nvSpPr>
          <p:cNvPr id="5" name="Footer Placeholder 4">
            <a:extLst>
              <a:ext uri="{FF2B5EF4-FFF2-40B4-BE49-F238E27FC236}">
                <a16:creationId xmlns:a16="http://schemas.microsoft.com/office/drawing/2014/main" id="{D15A23D0-0C5B-4D69-9298-695BA6E55A6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C3014F1-B8CF-4604-A524-40D0ACD7FAFB}"/>
              </a:ext>
            </a:extLst>
          </p:cNvPr>
          <p:cNvSpPr>
            <a:spLocks noGrp="1"/>
          </p:cNvSpPr>
          <p:nvPr>
            <p:ph type="sldNum" sz="quarter" idx="12"/>
          </p:nvPr>
        </p:nvSpPr>
        <p:spPr/>
        <p:txBody>
          <a:bodyPr/>
          <a:lstStyle/>
          <a:p>
            <a:pPr>
              <a:defRPr/>
            </a:pPr>
            <a:fld id="{88B97DED-8DB5-4EC6-A031-597F56F5B475}" type="slidenum">
              <a:rPr lang="ro-RO" altLang="en-US" smtClean="0"/>
              <a:pPr>
                <a:defRPr/>
              </a:pPr>
              <a:t>45</a:t>
            </a:fld>
            <a:endParaRPr lang="ro-RO" altLang="en-US"/>
          </a:p>
        </p:txBody>
      </p:sp>
    </p:spTree>
    <p:extLst>
      <p:ext uri="{BB962C8B-B14F-4D97-AF65-F5344CB8AC3E}">
        <p14:creationId xmlns:p14="http://schemas.microsoft.com/office/powerpoint/2010/main" val="4260932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ED1F0-D55E-4989-93D9-4E2BD596AD9B}"/>
              </a:ext>
            </a:extLst>
          </p:cNvPr>
          <p:cNvSpPr>
            <a:spLocks noGrp="1"/>
          </p:cNvSpPr>
          <p:nvPr>
            <p:ph type="title"/>
          </p:nvPr>
        </p:nvSpPr>
        <p:spPr/>
        <p:txBody>
          <a:bodyPr/>
          <a:lstStyle/>
          <a:p>
            <a:r>
              <a:rPr lang="en-US" dirty="0"/>
              <a:t>MapReduce Data Flow</a:t>
            </a:r>
          </a:p>
        </p:txBody>
      </p:sp>
      <p:pic>
        <p:nvPicPr>
          <p:cNvPr id="8" name="Content Placeholder 7">
            <a:extLst>
              <a:ext uri="{FF2B5EF4-FFF2-40B4-BE49-F238E27FC236}">
                <a16:creationId xmlns:a16="http://schemas.microsoft.com/office/drawing/2014/main" id="{AE6B2857-3457-4D48-A482-3CE7A1BDF7A2}"/>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8000" t="3682" r="5000" b="3021"/>
          <a:stretch/>
        </p:blipFill>
        <p:spPr>
          <a:xfrm>
            <a:off x="990600" y="944563"/>
            <a:ext cx="7315200" cy="5549460"/>
          </a:xfrm>
        </p:spPr>
      </p:pic>
      <p:sp>
        <p:nvSpPr>
          <p:cNvPr id="5" name="Footer Placeholder 4">
            <a:extLst>
              <a:ext uri="{FF2B5EF4-FFF2-40B4-BE49-F238E27FC236}">
                <a16:creationId xmlns:a16="http://schemas.microsoft.com/office/drawing/2014/main" id="{CAB29876-E715-48A9-8E74-9D7ED7264F61}"/>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04114AF-1C99-48AA-8529-92B21EEE6F3F}"/>
              </a:ext>
            </a:extLst>
          </p:cNvPr>
          <p:cNvSpPr>
            <a:spLocks noGrp="1"/>
          </p:cNvSpPr>
          <p:nvPr>
            <p:ph type="sldNum" sz="quarter" idx="12"/>
          </p:nvPr>
        </p:nvSpPr>
        <p:spPr/>
        <p:txBody>
          <a:bodyPr/>
          <a:lstStyle/>
          <a:p>
            <a:pPr>
              <a:defRPr/>
            </a:pPr>
            <a:fld id="{88B97DED-8DB5-4EC6-A031-597F56F5B475}" type="slidenum">
              <a:rPr lang="ro-RO" altLang="en-US" smtClean="0"/>
              <a:pPr>
                <a:defRPr/>
              </a:pPr>
              <a:t>46</a:t>
            </a:fld>
            <a:endParaRPr lang="ro-RO" altLang="en-US"/>
          </a:p>
        </p:txBody>
      </p:sp>
    </p:spTree>
    <p:extLst>
      <p:ext uri="{BB962C8B-B14F-4D97-AF65-F5344CB8AC3E}">
        <p14:creationId xmlns:p14="http://schemas.microsoft.com/office/powerpoint/2010/main" val="2819745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ro-RO" dirty="0">
                <a:ea typeface="ＭＳ Ｐゴシック" panose="020B0600070205080204" pitchFamily="34" charset="-128"/>
              </a:rPr>
              <a:t>MapReduce Patterns</a:t>
            </a:r>
            <a:endParaRPr lang="ro-RO" dirty="0"/>
          </a:p>
        </p:txBody>
      </p:sp>
      <p:sp>
        <p:nvSpPr>
          <p:cNvPr id="3" name="Content Placeholder 2"/>
          <p:cNvSpPr>
            <a:spLocks noGrp="1"/>
          </p:cNvSpPr>
          <p:nvPr>
            <p:ph idx="1"/>
          </p:nvPr>
        </p:nvSpPr>
        <p:spPr/>
        <p:txBody>
          <a:bodyPr/>
          <a:lstStyle/>
          <a:p>
            <a:r>
              <a:rPr lang="en-US" sz="2000" b="1" dirty="0"/>
              <a:t>Counting and Summing - </a:t>
            </a:r>
            <a:r>
              <a:rPr lang="en-US" sz="2000" dirty="0"/>
              <a:t>log analysis, data querying:</a:t>
            </a:r>
            <a:endParaRPr lang="en-US" sz="2000" b="1" dirty="0"/>
          </a:p>
          <a:p>
            <a:pPr lvl="1"/>
            <a:r>
              <a:rPr lang="en-US" sz="1800" dirty="0"/>
              <a:t>Calculate a total number of occurrences of each word in a large set of documents;</a:t>
            </a:r>
          </a:p>
          <a:p>
            <a:pPr lvl="1"/>
            <a:r>
              <a:rPr lang="en-US" sz="1800" dirty="0"/>
              <a:t>Process a log file :</a:t>
            </a:r>
          </a:p>
          <a:p>
            <a:pPr lvl="2"/>
            <a:r>
              <a:rPr lang="en-US" sz="1600" dirty="0"/>
              <a:t>each record contains a response time;</a:t>
            </a:r>
          </a:p>
          <a:p>
            <a:pPr lvl="2"/>
            <a:r>
              <a:rPr lang="en-US" sz="1600" dirty="0"/>
              <a:t>it is required to calculate an average response time.</a:t>
            </a:r>
            <a:endParaRPr lang="en-US" sz="1600" b="1" dirty="0"/>
          </a:p>
          <a:p>
            <a:r>
              <a:rPr lang="en-US" sz="2000" b="1" dirty="0"/>
              <a:t>Collating – </a:t>
            </a:r>
            <a:r>
              <a:rPr lang="en-US" sz="2000" dirty="0"/>
              <a:t>ETL, building of inverted indexes:</a:t>
            </a:r>
            <a:endParaRPr lang="en-US" sz="2000" b="1" dirty="0"/>
          </a:p>
          <a:p>
            <a:pPr lvl="1"/>
            <a:r>
              <a:rPr lang="en-US" sz="1800" dirty="0"/>
              <a:t>Save all items that have the same value of a function into one file</a:t>
            </a:r>
            <a:endParaRPr lang="en-US" sz="1800" b="1" dirty="0"/>
          </a:p>
          <a:p>
            <a:r>
              <a:rPr lang="en-US" sz="2000" b="1" dirty="0"/>
              <a:t>Filtering (“Grepping”), Parsing, and Validation - </a:t>
            </a:r>
            <a:r>
              <a:rPr lang="en-US" sz="2000" dirty="0"/>
              <a:t>log analysis, data querying, ETL, data validation:</a:t>
            </a:r>
            <a:endParaRPr lang="en-US" sz="2000" b="1" dirty="0"/>
          </a:p>
          <a:p>
            <a:pPr lvl="1"/>
            <a:r>
              <a:rPr lang="en-US" sz="1800" dirty="0"/>
              <a:t> Collect all records that meet some condition;</a:t>
            </a:r>
          </a:p>
          <a:p>
            <a:pPr lvl="1"/>
            <a:r>
              <a:rPr lang="en-US" sz="1800" dirty="0"/>
              <a:t>Transform each record (independently from other records) into another representation</a:t>
            </a:r>
            <a:endParaRPr lang="en-US" sz="1800" b="1" dirty="0"/>
          </a:p>
          <a:p>
            <a:endParaRPr lang="ro-RO"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47</a:t>
            </a:fld>
            <a:endParaRPr lang="ro-RO" altLang="en-US"/>
          </a:p>
        </p:txBody>
      </p:sp>
    </p:spTree>
    <p:extLst>
      <p:ext uri="{BB962C8B-B14F-4D97-AF65-F5344CB8AC3E}">
        <p14:creationId xmlns:p14="http://schemas.microsoft.com/office/powerpoint/2010/main" val="2626194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4306B-46A1-4395-9FE5-9A310FE3170A}"/>
              </a:ext>
            </a:extLst>
          </p:cNvPr>
          <p:cNvSpPr>
            <a:spLocks noGrp="1"/>
          </p:cNvSpPr>
          <p:nvPr>
            <p:ph type="title"/>
          </p:nvPr>
        </p:nvSpPr>
        <p:spPr/>
        <p:txBody>
          <a:bodyPr/>
          <a:lstStyle/>
          <a:p>
            <a:r>
              <a:rPr lang="en-US" altLang="ro-RO" dirty="0">
                <a:ea typeface="ＭＳ Ｐゴシック" panose="020B0600070205080204" pitchFamily="34" charset="-128"/>
              </a:rPr>
              <a:t>MapReduce Patterns (2)</a:t>
            </a:r>
            <a:endParaRPr lang="ro-RO" dirty="0"/>
          </a:p>
        </p:txBody>
      </p:sp>
      <p:sp>
        <p:nvSpPr>
          <p:cNvPr id="3" name="Content Placeholder 2">
            <a:extLst>
              <a:ext uri="{FF2B5EF4-FFF2-40B4-BE49-F238E27FC236}">
                <a16:creationId xmlns:a16="http://schemas.microsoft.com/office/drawing/2014/main" id="{6011919B-91C7-4199-9E0D-090CE94895EC}"/>
              </a:ext>
            </a:extLst>
          </p:cNvPr>
          <p:cNvSpPr>
            <a:spLocks noGrp="1"/>
          </p:cNvSpPr>
          <p:nvPr>
            <p:ph idx="1"/>
          </p:nvPr>
        </p:nvSpPr>
        <p:spPr/>
        <p:txBody>
          <a:bodyPr/>
          <a:lstStyle/>
          <a:p>
            <a:r>
              <a:rPr lang="en-US" sz="2000" b="1" dirty="0"/>
              <a:t>Distributed Task Execution – </a:t>
            </a:r>
            <a:r>
              <a:rPr lang="en-US" sz="2000" dirty="0"/>
              <a:t>physics and engineering simulations, numerical analysis, performance testing:</a:t>
            </a:r>
            <a:endParaRPr lang="en-US" sz="2000" b="1" dirty="0"/>
          </a:p>
          <a:p>
            <a:pPr lvl="1"/>
            <a:r>
              <a:rPr lang="en-US" sz="1800" dirty="0"/>
              <a:t>Large computational divided into multiple parts;</a:t>
            </a:r>
          </a:p>
          <a:p>
            <a:pPr lvl="1"/>
            <a:r>
              <a:rPr lang="en-US" sz="1800" dirty="0"/>
              <a:t>Results from all parts are combined together to obtain a final result.</a:t>
            </a:r>
            <a:endParaRPr lang="en-US" sz="1800" b="1" dirty="0"/>
          </a:p>
          <a:p>
            <a:r>
              <a:rPr lang="en-US" sz="2000" b="1" dirty="0"/>
              <a:t>Sorting - </a:t>
            </a:r>
            <a:r>
              <a:rPr lang="en-US" sz="2000" dirty="0"/>
              <a:t>ETL, data analysis:</a:t>
            </a:r>
            <a:endParaRPr lang="en-US" sz="2000" b="1" dirty="0"/>
          </a:p>
          <a:p>
            <a:pPr lvl="1"/>
            <a:r>
              <a:rPr lang="en-US" sz="1800" dirty="0"/>
              <a:t>Sort large set of  records by some rule;</a:t>
            </a:r>
          </a:p>
          <a:p>
            <a:pPr lvl="1"/>
            <a:r>
              <a:rPr lang="en-US" sz="1800" dirty="0"/>
              <a:t>Process records in a certain order.</a:t>
            </a:r>
            <a:endParaRPr lang="en-US" sz="1800" b="1" dirty="0"/>
          </a:p>
          <a:p>
            <a:r>
              <a:rPr lang="en-US" sz="2000" b="1" dirty="0"/>
              <a:t>Iterative Message Passing (Graph Processing) - </a:t>
            </a:r>
            <a:r>
              <a:rPr lang="en-US" sz="2000" dirty="0"/>
              <a:t>graph analysis, web indexing:</a:t>
            </a:r>
            <a:endParaRPr lang="en-US" sz="2000" b="1" dirty="0"/>
          </a:p>
          <a:p>
            <a:pPr lvl="1"/>
            <a:r>
              <a:rPr lang="en-US" sz="1800" dirty="0"/>
              <a:t>Calculate a state of each entity in a network on the basis of properties of the other entities in its neighborhood;</a:t>
            </a:r>
          </a:p>
          <a:p>
            <a:pPr lvl="1"/>
            <a:r>
              <a:rPr lang="en-US" sz="1800" dirty="0"/>
              <a:t>State can represent :</a:t>
            </a:r>
          </a:p>
          <a:p>
            <a:pPr lvl="2"/>
            <a:r>
              <a:rPr lang="en-US" sz="1600" dirty="0"/>
              <a:t>distance to other nodes;</a:t>
            </a:r>
          </a:p>
          <a:p>
            <a:pPr lvl="2"/>
            <a:r>
              <a:rPr lang="en-US" sz="1600" dirty="0"/>
              <a:t>indication that there is a neighbor with the certain properties;</a:t>
            </a:r>
          </a:p>
          <a:p>
            <a:pPr lvl="2"/>
            <a:r>
              <a:rPr lang="en-US" sz="1600" dirty="0"/>
              <a:t>characteristic of neighborhood density ;</a:t>
            </a:r>
          </a:p>
          <a:p>
            <a:pPr lvl="2"/>
            <a:r>
              <a:rPr lang="en-US" sz="1600" dirty="0"/>
              <a:t>etc.</a:t>
            </a:r>
          </a:p>
          <a:p>
            <a:pPr lvl="2"/>
            <a:endParaRPr lang="en-US" b="1" dirty="0"/>
          </a:p>
          <a:p>
            <a:endParaRPr lang="ro-RO" dirty="0"/>
          </a:p>
        </p:txBody>
      </p:sp>
      <p:sp>
        <p:nvSpPr>
          <p:cNvPr id="5" name="Footer Placeholder 4">
            <a:extLst>
              <a:ext uri="{FF2B5EF4-FFF2-40B4-BE49-F238E27FC236}">
                <a16:creationId xmlns:a16="http://schemas.microsoft.com/office/drawing/2014/main" id="{8BC156E7-31F6-4FBA-9373-2E28FE1AC64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39645F3-1B31-4DFB-816D-E548AA6BCD9E}"/>
              </a:ext>
            </a:extLst>
          </p:cNvPr>
          <p:cNvSpPr>
            <a:spLocks noGrp="1"/>
          </p:cNvSpPr>
          <p:nvPr>
            <p:ph type="sldNum" sz="quarter" idx="12"/>
          </p:nvPr>
        </p:nvSpPr>
        <p:spPr/>
        <p:txBody>
          <a:bodyPr/>
          <a:lstStyle/>
          <a:p>
            <a:pPr>
              <a:defRPr/>
            </a:pPr>
            <a:fld id="{88B97DED-8DB5-4EC6-A031-597F56F5B475}" type="slidenum">
              <a:rPr lang="ro-RO" altLang="en-US" smtClean="0"/>
              <a:pPr>
                <a:defRPr/>
              </a:pPr>
              <a:t>48</a:t>
            </a:fld>
            <a:endParaRPr lang="ro-RO" altLang="en-US"/>
          </a:p>
        </p:txBody>
      </p:sp>
    </p:spTree>
    <p:extLst>
      <p:ext uri="{BB962C8B-B14F-4D97-AF65-F5344CB8AC3E}">
        <p14:creationId xmlns:p14="http://schemas.microsoft.com/office/powerpoint/2010/main" val="2824219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F935-9678-4FC7-9089-58BAB84AE8D2}"/>
              </a:ext>
            </a:extLst>
          </p:cNvPr>
          <p:cNvSpPr>
            <a:spLocks noGrp="1"/>
          </p:cNvSpPr>
          <p:nvPr>
            <p:ph type="title"/>
          </p:nvPr>
        </p:nvSpPr>
        <p:spPr/>
        <p:txBody>
          <a:bodyPr/>
          <a:lstStyle/>
          <a:p>
            <a:r>
              <a:rPr lang="en-US" dirty="0"/>
              <a:t>MapReduce Patterns (3)</a:t>
            </a:r>
          </a:p>
        </p:txBody>
      </p:sp>
      <p:sp>
        <p:nvSpPr>
          <p:cNvPr id="3" name="Content Placeholder 2">
            <a:extLst>
              <a:ext uri="{FF2B5EF4-FFF2-40B4-BE49-F238E27FC236}">
                <a16:creationId xmlns:a16="http://schemas.microsoft.com/office/drawing/2014/main" id="{5AAE9DDD-48E4-4002-9E0E-C5F6DD8406E9}"/>
              </a:ext>
            </a:extLst>
          </p:cNvPr>
          <p:cNvSpPr>
            <a:spLocks noGrp="1"/>
          </p:cNvSpPr>
          <p:nvPr>
            <p:ph idx="1"/>
          </p:nvPr>
        </p:nvSpPr>
        <p:spPr/>
        <p:txBody>
          <a:bodyPr/>
          <a:lstStyle/>
          <a:p>
            <a:r>
              <a:rPr lang="en-US" sz="1800" b="1" dirty="0"/>
              <a:t>Distinct Values (Unique Items Counting)</a:t>
            </a:r>
            <a:r>
              <a:rPr lang="en-US" sz="1800" dirty="0"/>
              <a:t> – log analysis, unique users counting</a:t>
            </a:r>
          </a:p>
          <a:p>
            <a:pPr lvl="1"/>
            <a:r>
              <a:rPr lang="en-US" sz="1600" dirty="0"/>
              <a:t>Set of records that contain fields F and G;</a:t>
            </a:r>
          </a:p>
          <a:p>
            <a:pPr lvl="1"/>
            <a:r>
              <a:rPr lang="en-US" sz="1600" dirty="0"/>
              <a:t>Count the total number of unique values of field F for each subset of records that have the same G (grouped by G).</a:t>
            </a:r>
          </a:p>
          <a:p>
            <a:r>
              <a:rPr lang="en-US" sz="1800" b="1" dirty="0"/>
              <a:t>Cross-Correlation -</a:t>
            </a:r>
            <a:r>
              <a:rPr lang="en-US" sz="1800" dirty="0"/>
              <a:t>text analysis, market analysis:</a:t>
            </a:r>
          </a:p>
          <a:p>
            <a:pPr lvl="1"/>
            <a:r>
              <a:rPr lang="en-US" sz="1600" dirty="0"/>
              <a:t>A set of tuples of items ;</a:t>
            </a:r>
          </a:p>
          <a:p>
            <a:pPr lvl="1"/>
            <a:r>
              <a:rPr lang="en-US" sz="1600" dirty="0"/>
              <a:t>Calculate a number of tuples where some items co-occur for each possible pair.</a:t>
            </a:r>
          </a:p>
          <a:p>
            <a:r>
              <a:rPr lang="en-US" sz="1800" b="1" dirty="0"/>
              <a:t>Relational MapReduce Patterns</a:t>
            </a:r>
            <a:r>
              <a:rPr lang="en-US" sz="1800" dirty="0"/>
              <a:t>:</a:t>
            </a:r>
          </a:p>
          <a:p>
            <a:pPr lvl="1"/>
            <a:r>
              <a:rPr lang="en-US" sz="1600" dirty="0"/>
              <a:t>Selection</a:t>
            </a:r>
          </a:p>
          <a:p>
            <a:pPr lvl="1"/>
            <a:r>
              <a:rPr lang="en-US" sz="1600" dirty="0"/>
              <a:t>Projection</a:t>
            </a:r>
          </a:p>
          <a:p>
            <a:pPr lvl="1"/>
            <a:r>
              <a:rPr lang="en-US" sz="1600" dirty="0"/>
              <a:t>Union</a:t>
            </a:r>
          </a:p>
          <a:p>
            <a:pPr lvl="1"/>
            <a:r>
              <a:rPr lang="en-US" sz="1600" dirty="0"/>
              <a:t>Intersection</a:t>
            </a:r>
          </a:p>
          <a:p>
            <a:pPr lvl="1"/>
            <a:r>
              <a:rPr lang="en-US" sz="1600" dirty="0"/>
              <a:t>Difference</a:t>
            </a:r>
          </a:p>
          <a:p>
            <a:pPr lvl="1"/>
            <a:r>
              <a:rPr lang="en-US" sz="1600" dirty="0" err="1"/>
              <a:t>GroupBy</a:t>
            </a:r>
            <a:r>
              <a:rPr lang="en-US" sz="1600" dirty="0"/>
              <a:t> and Aggregation</a:t>
            </a:r>
          </a:p>
          <a:p>
            <a:pPr lvl="1"/>
            <a:r>
              <a:rPr lang="en-US" sz="1600" dirty="0"/>
              <a:t>Joining</a:t>
            </a:r>
          </a:p>
        </p:txBody>
      </p:sp>
      <p:sp>
        <p:nvSpPr>
          <p:cNvPr id="5" name="Footer Placeholder 4">
            <a:extLst>
              <a:ext uri="{FF2B5EF4-FFF2-40B4-BE49-F238E27FC236}">
                <a16:creationId xmlns:a16="http://schemas.microsoft.com/office/drawing/2014/main" id="{5CA8ED79-9409-4D6F-9334-CD844296A1A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2E64E8D8-175C-44D4-BE14-87367D9CC865}"/>
              </a:ext>
            </a:extLst>
          </p:cNvPr>
          <p:cNvSpPr>
            <a:spLocks noGrp="1"/>
          </p:cNvSpPr>
          <p:nvPr>
            <p:ph type="sldNum" sz="quarter" idx="12"/>
          </p:nvPr>
        </p:nvSpPr>
        <p:spPr/>
        <p:txBody>
          <a:bodyPr/>
          <a:lstStyle/>
          <a:p>
            <a:pPr>
              <a:defRPr/>
            </a:pPr>
            <a:fld id="{88B97DED-8DB5-4EC6-A031-597F56F5B475}" type="slidenum">
              <a:rPr lang="ro-RO" altLang="en-US" smtClean="0"/>
              <a:pPr>
                <a:defRPr/>
              </a:pPr>
              <a:t>49</a:t>
            </a:fld>
            <a:endParaRPr lang="ro-RO" altLang="en-US"/>
          </a:p>
        </p:txBody>
      </p:sp>
    </p:spTree>
    <p:extLst>
      <p:ext uri="{BB962C8B-B14F-4D97-AF65-F5344CB8AC3E}">
        <p14:creationId xmlns:p14="http://schemas.microsoft.com/office/powerpoint/2010/main" val="159352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382000" cy="487363"/>
          </a:xfrm>
        </p:spPr>
        <p:txBody>
          <a:bodyPr/>
          <a:lstStyle/>
          <a:p>
            <a:r>
              <a:rPr lang="en-US" dirty="0"/>
              <a:t>Data &amp; AI Landscape 2020</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5</a:t>
            </a:fld>
            <a:endParaRPr lang="ro-RO" altLang="en-US"/>
          </a:p>
        </p:txBody>
      </p:sp>
      <p:pic>
        <p:nvPicPr>
          <p:cNvPr id="8" name="Content Placeholder 7">
            <a:extLst>
              <a:ext uri="{FF2B5EF4-FFF2-40B4-BE49-F238E27FC236}">
                <a16:creationId xmlns:a16="http://schemas.microsoft.com/office/drawing/2014/main" id="{9E286291-A303-DF4C-9B50-80F5669F9C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882" y="1066800"/>
            <a:ext cx="9055118" cy="5486400"/>
          </a:xfrm>
        </p:spPr>
      </p:pic>
    </p:spTree>
    <p:extLst>
      <p:ext uri="{BB962C8B-B14F-4D97-AF65-F5344CB8AC3E}">
        <p14:creationId xmlns:p14="http://schemas.microsoft.com/office/powerpoint/2010/main" val="206357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ro-RO" dirty="0">
                <a:ea typeface="ＭＳ Ｐゴシック" panose="020B0600070205080204" pitchFamily="34" charset="-128"/>
              </a:rPr>
              <a:t>Algorithms and use cases</a:t>
            </a:r>
            <a:endParaRPr lang="ro-RO" dirty="0"/>
          </a:p>
        </p:txBody>
      </p:sp>
      <p:sp>
        <p:nvSpPr>
          <p:cNvPr id="3" name="Content Placeholder 2"/>
          <p:cNvSpPr>
            <a:spLocks noGrp="1"/>
          </p:cNvSpPr>
          <p:nvPr>
            <p:ph idx="1"/>
          </p:nvPr>
        </p:nvSpPr>
        <p:spPr>
          <a:xfrm>
            <a:off x="457200" y="1158081"/>
            <a:ext cx="8382000" cy="5181600"/>
          </a:xfrm>
        </p:spPr>
        <p:txBody>
          <a:bodyPr/>
          <a:lstStyle/>
          <a:p>
            <a:r>
              <a:rPr lang="en-US" sz="1800" dirty="0"/>
              <a:t>PageRank and Mapper-Side Data Aggregation</a:t>
            </a:r>
          </a:p>
          <a:p>
            <a:pPr lvl="1"/>
            <a:r>
              <a:rPr lang="en-US" sz="1600" dirty="0"/>
              <a:t>Used by Google to calculate relevance of a web page as a function of authoritativeness (PageRank) of pages that have links to this page.</a:t>
            </a:r>
          </a:p>
          <a:p>
            <a:pPr lvl="1"/>
            <a:r>
              <a:rPr lang="en-US" sz="1600" dirty="0"/>
              <a:t>the algorithm is complex</a:t>
            </a:r>
          </a:p>
          <a:p>
            <a:pPr lvl="1"/>
            <a:r>
              <a:rPr lang="en-US" sz="1600" dirty="0"/>
              <a:t>its core it is just a propagation of weights between nodes </a:t>
            </a:r>
          </a:p>
          <a:p>
            <a:pPr lvl="2"/>
            <a:r>
              <a:rPr lang="en-US" sz="1400" dirty="0"/>
              <a:t>each node calculates its weight as a mean of the incoming weights:</a:t>
            </a:r>
          </a:p>
          <a:p>
            <a:pPr lvl="3"/>
            <a:endParaRPr lang="ro-RO"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50</a:t>
            </a:fld>
            <a:endParaRPr lang="ro-RO" altLang="en-US"/>
          </a:p>
        </p:txBody>
      </p:sp>
      <p:sp>
        <p:nvSpPr>
          <p:cNvPr id="13" name="Rectangle 12">
            <a:extLst>
              <a:ext uri="{FF2B5EF4-FFF2-40B4-BE49-F238E27FC236}">
                <a16:creationId xmlns:a16="http://schemas.microsoft.com/office/drawing/2014/main" id="{EA1B8E5C-E4ED-4912-ACCB-E6FCB7888DA4}"/>
              </a:ext>
            </a:extLst>
          </p:cNvPr>
          <p:cNvSpPr/>
          <p:nvPr/>
        </p:nvSpPr>
        <p:spPr>
          <a:xfrm>
            <a:off x="2609850" y="2902628"/>
            <a:ext cx="3924300" cy="12121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100" dirty="0">
                <a:solidFill>
                  <a:schemeClr val="tx1"/>
                </a:solidFill>
                <a:latin typeface="Consolas" panose="020B0609020204030204" pitchFamily="49" charset="0"/>
              </a:rPr>
              <a:t>class N</a:t>
            </a:r>
          </a:p>
          <a:p>
            <a:r>
              <a:rPr lang="en-US" sz="1100" dirty="0">
                <a:solidFill>
                  <a:schemeClr val="tx1"/>
                </a:solidFill>
                <a:latin typeface="Consolas" panose="020B0609020204030204" pitchFamily="49" charset="0"/>
              </a:rPr>
              <a:t>    State is PageRank</a:t>
            </a:r>
          </a:p>
          <a:p>
            <a:r>
              <a:rPr lang="en-US" sz="1100" dirty="0">
                <a:solidFill>
                  <a:schemeClr val="tx1"/>
                </a:solidFill>
                <a:latin typeface="Consolas" panose="020B0609020204030204" pitchFamily="49" charset="0"/>
              </a:rPr>
              <a:t>method </a:t>
            </a:r>
            <a:r>
              <a:rPr lang="en-US" sz="1100" dirty="0" err="1">
                <a:solidFill>
                  <a:schemeClr val="tx1"/>
                </a:solidFill>
                <a:latin typeface="Consolas" panose="020B0609020204030204" pitchFamily="49" charset="0"/>
              </a:rPr>
              <a:t>getMessage</a:t>
            </a:r>
            <a:r>
              <a:rPr lang="en-US" sz="1100" dirty="0">
                <a:solidFill>
                  <a:schemeClr val="tx1"/>
                </a:solidFill>
                <a:latin typeface="Consolas" panose="020B0609020204030204" pitchFamily="49" charset="0"/>
              </a:rPr>
              <a:t>(object N)</a:t>
            </a:r>
          </a:p>
          <a:p>
            <a:r>
              <a:rPr lang="en-US" sz="1100" dirty="0">
                <a:solidFill>
                  <a:schemeClr val="tx1"/>
                </a:solidFill>
                <a:latin typeface="Consolas" panose="020B0609020204030204" pitchFamily="49" charset="0"/>
              </a:rPr>
              <a:t>    return </a:t>
            </a:r>
            <a:r>
              <a:rPr lang="en-US" sz="1100" dirty="0" err="1">
                <a:solidFill>
                  <a:schemeClr val="tx1"/>
                </a:solidFill>
                <a:latin typeface="Consolas" panose="020B0609020204030204" pitchFamily="49" charset="0"/>
              </a:rPr>
              <a:t>N.State</a:t>
            </a:r>
            <a:r>
              <a:rPr lang="en-US" sz="1100" dirty="0">
                <a:solidFill>
                  <a:schemeClr val="tx1"/>
                </a:solidFill>
                <a:latin typeface="Consolas" panose="020B0609020204030204" pitchFamily="49" charset="0"/>
              </a:rPr>
              <a:t> / </a:t>
            </a:r>
            <a:r>
              <a:rPr lang="en-US" sz="1100" dirty="0" err="1">
                <a:solidFill>
                  <a:schemeClr val="tx1"/>
                </a:solidFill>
                <a:latin typeface="Consolas" panose="020B0609020204030204" pitchFamily="49" charset="0"/>
              </a:rPr>
              <a:t>N.OutgoingRelations.size</a:t>
            </a:r>
            <a:r>
              <a:rPr lang="en-US" sz="1100" dirty="0">
                <a:solidFill>
                  <a:schemeClr val="tx1"/>
                </a:solidFill>
                <a:latin typeface="Consolas" panose="020B0609020204030204" pitchFamily="49" charset="0"/>
              </a:rPr>
              <a:t>()</a:t>
            </a:r>
          </a:p>
          <a:p>
            <a:r>
              <a:rPr lang="en-US" sz="1100" dirty="0">
                <a:solidFill>
                  <a:schemeClr val="tx1"/>
                </a:solidFill>
                <a:latin typeface="Consolas" panose="020B0609020204030204" pitchFamily="49" charset="0"/>
              </a:rPr>
              <a:t>method </a:t>
            </a:r>
            <a:r>
              <a:rPr lang="en-US" sz="1100" dirty="0" err="1">
                <a:solidFill>
                  <a:schemeClr val="tx1"/>
                </a:solidFill>
                <a:latin typeface="Consolas" panose="020B0609020204030204" pitchFamily="49" charset="0"/>
              </a:rPr>
              <a:t>calculateState</a:t>
            </a:r>
            <a:r>
              <a:rPr lang="en-US" sz="1100" dirty="0">
                <a:solidFill>
                  <a:schemeClr val="tx1"/>
                </a:solidFill>
                <a:latin typeface="Consolas" panose="020B0609020204030204" pitchFamily="49" charset="0"/>
              </a:rPr>
              <a:t>(state s, data [d1, d2,…])</a:t>
            </a:r>
          </a:p>
          <a:p>
            <a:r>
              <a:rPr lang="en-US" sz="1100" dirty="0">
                <a:solidFill>
                  <a:schemeClr val="tx1"/>
                </a:solidFill>
                <a:latin typeface="Consolas" panose="020B0609020204030204" pitchFamily="49" charset="0"/>
              </a:rPr>
              <a:t>    return ( sum([d1, d2,...]) )</a:t>
            </a:r>
            <a:endParaRPr lang="ro-RO" sz="1100" dirty="0">
              <a:solidFill>
                <a:schemeClr val="tx1"/>
              </a:solidFill>
              <a:latin typeface="Consolas" panose="020B0609020204030204" pitchFamily="49" charset="0"/>
            </a:endParaRPr>
          </a:p>
        </p:txBody>
      </p:sp>
      <p:sp>
        <p:nvSpPr>
          <p:cNvPr id="15" name="Rectangle 14">
            <a:extLst>
              <a:ext uri="{FF2B5EF4-FFF2-40B4-BE49-F238E27FC236}">
                <a16:creationId xmlns:a16="http://schemas.microsoft.com/office/drawing/2014/main" id="{C6B76985-71DF-4D07-9453-3FCF669B8AE9}"/>
              </a:ext>
            </a:extLst>
          </p:cNvPr>
          <p:cNvSpPr/>
          <p:nvPr/>
        </p:nvSpPr>
        <p:spPr>
          <a:xfrm>
            <a:off x="571500" y="4115001"/>
            <a:ext cx="3867150" cy="24381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ro-RO" sz="1200" dirty="0" err="1">
                <a:solidFill>
                  <a:schemeClr val="tx1"/>
                </a:solidFill>
                <a:latin typeface="Consolas" panose="020B0609020204030204" pitchFamily="49" charset="0"/>
              </a:rPr>
              <a:t>class</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Mapper</a:t>
            </a:r>
            <a:endParaRPr lang="ro-RO" sz="1200" dirty="0">
              <a:solidFill>
                <a:schemeClr val="tx1"/>
              </a:solidFill>
              <a:latin typeface="Consolas" panose="020B0609020204030204" pitchFamily="49" charset="0"/>
            </a:endParaRPr>
          </a:p>
          <a:p>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method</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Initialize</a:t>
            </a:r>
            <a:endParaRPr lang="ro-RO" sz="1200" dirty="0">
              <a:solidFill>
                <a:schemeClr val="tx1"/>
              </a:solidFill>
              <a:latin typeface="Consolas" panose="020B0609020204030204" pitchFamily="49" charset="0"/>
            </a:endParaRPr>
          </a:p>
          <a:p>
            <a:r>
              <a:rPr lang="ro-RO" sz="1200" dirty="0">
                <a:solidFill>
                  <a:schemeClr val="tx1"/>
                </a:solidFill>
                <a:latin typeface="Consolas" panose="020B0609020204030204" pitchFamily="49" charset="0"/>
              </a:rPr>
              <a:t>      H = </a:t>
            </a:r>
            <a:r>
              <a:rPr lang="ro-RO" sz="1200" dirty="0" err="1">
                <a:solidFill>
                  <a:schemeClr val="tx1"/>
                </a:solidFill>
                <a:latin typeface="Consolas" panose="020B0609020204030204" pitchFamily="49" charset="0"/>
              </a:rPr>
              <a:t>new</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AssociativeArray</a:t>
            </a:r>
            <a:endParaRPr lang="ro-RO" sz="1200" dirty="0">
              <a:solidFill>
                <a:schemeClr val="tx1"/>
              </a:solidFill>
              <a:latin typeface="Consolas" panose="020B0609020204030204" pitchFamily="49" charset="0"/>
            </a:endParaRPr>
          </a:p>
          <a:p>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method</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Map</a:t>
            </a:r>
            <a:r>
              <a:rPr lang="ro-RO" sz="1200" dirty="0">
                <a:solidFill>
                  <a:schemeClr val="tx1"/>
                </a:solidFill>
                <a:latin typeface="Consolas" panose="020B0609020204030204" pitchFamily="49" charset="0"/>
              </a:rPr>
              <a:t>(</a:t>
            </a:r>
            <a:r>
              <a:rPr lang="ro-RO" sz="1200" dirty="0" err="1">
                <a:solidFill>
                  <a:schemeClr val="tx1"/>
                </a:solidFill>
                <a:latin typeface="Consolas" panose="020B0609020204030204" pitchFamily="49" charset="0"/>
              </a:rPr>
              <a:t>id</a:t>
            </a:r>
            <a:r>
              <a:rPr lang="ro-RO" sz="1200" dirty="0">
                <a:solidFill>
                  <a:schemeClr val="tx1"/>
                </a:solidFill>
                <a:latin typeface="Consolas" panose="020B0609020204030204" pitchFamily="49" charset="0"/>
              </a:rPr>
              <a:t> n, </a:t>
            </a:r>
            <a:r>
              <a:rPr lang="ro-RO" sz="1200" dirty="0" err="1">
                <a:solidFill>
                  <a:schemeClr val="tx1"/>
                </a:solidFill>
                <a:latin typeface="Consolas" panose="020B0609020204030204" pitchFamily="49" charset="0"/>
              </a:rPr>
              <a:t>object</a:t>
            </a:r>
            <a:r>
              <a:rPr lang="ro-RO" sz="1200" dirty="0">
                <a:solidFill>
                  <a:schemeClr val="tx1"/>
                </a:solidFill>
                <a:latin typeface="Consolas" panose="020B0609020204030204" pitchFamily="49" charset="0"/>
              </a:rPr>
              <a:t> N)</a:t>
            </a:r>
          </a:p>
          <a:p>
            <a:r>
              <a:rPr lang="ro-RO" sz="1200" dirty="0">
                <a:solidFill>
                  <a:schemeClr val="tx1"/>
                </a:solidFill>
                <a:latin typeface="Consolas" panose="020B0609020204030204" pitchFamily="49" charset="0"/>
              </a:rPr>
              <a:t>      p = </a:t>
            </a:r>
            <a:r>
              <a:rPr lang="ro-RO" sz="1200" dirty="0" err="1">
                <a:solidFill>
                  <a:schemeClr val="tx1"/>
                </a:solidFill>
                <a:latin typeface="Consolas" panose="020B0609020204030204" pitchFamily="49" charset="0"/>
              </a:rPr>
              <a:t>N.PageRank</a:t>
            </a:r>
            <a:r>
              <a:rPr lang="ro-RO" sz="1200" dirty="0">
                <a:solidFill>
                  <a:schemeClr val="tx1"/>
                </a:solidFill>
                <a:latin typeface="Consolas" panose="020B0609020204030204" pitchFamily="49" charset="0"/>
              </a:rPr>
              <a:t>  / </a:t>
            </a:r>
            <a:r>
              <a:rPr lang="ro-RO" sz="1200" dirty="0" err="1">
                <a:solidFill>
                  <a:schemeClr val="tx1"/>
                </a:solidFill>
                <a:latin typeface="Consolas" panose="020B0609020204030204" pitchFamily="49" charset="0"/>
              </a:rPr>
              <a:t>N.OutgoingRelations.size</a:t>
            </a:r>
            <a:r>
              <a:rPr lang="ro-RO" sz="1200" dirty="0">
                <a:solidFill>
                  <a:schemeClr val="tx1"/>
                </a:solidFill>
                <a:latin typeface="Consolas" panose="020B0609020204030204" pitchFamily="49" charset="0"/>
              </a:rPr>
              <a:t>()</a:t>
            </a:r>
          </a:p>
          <a:p>
            <a:r>
              <a:rPr lang="ro-RO" sz="1200" dirty="0">
                <a:solidFill>
                  <a:schemeClr val="tx1"/>
                </a:solidFill>
                <a:latin typeface="Consolas" panose="020B0609020204030204" pitchFamily="49" charset="0"/>
              </a:rPr>
              <a:t>      Emit(</a:t>
            </a:r>
            <a:r>
              <a:rPr lang="ro-RO" sz="1200" dirty="0" err="1">
                <a:solidFill>
                  <a:schemeClr val="tx1"/>
                </a:solidFill>
                <a:latin typeface="Consolas" panose="020B0609020204030204" pitchFamily="49" charset="0"/>
              </a:rPr>
              <a:t>id</a:t>
            </a:r>
            <a:r>
              <a:rPr lang="ro-RO" sz="1200" dirty="0">
                <a:solidFill>
                  <a:schemeClr val="tx1"/>
                </a:solidFill>
                <a:latin typeface="Consolas" panose="020B0609020204030204" pitchFamily="49" charset="0"/>
              </a:rPr>
              <a:t> n, </a:t>
            </a:r>
            <a:r>
              <a:rPr lang="ro-RO" sz="1200" dirty="0" err="1">
                <a:solidFill>
                  <a:schemeClr val="tx1"/>
                </a:solidFill>
                <a:latin typeface="Consolas" panose="020B0609020204030204" pitchFamily="49" charset="0"/>
              </a:rPr>
              <a:t>object</a:t>
            </a:r>
            <a:r>
              <a:rPr lang="ro-RO" sz="1200" dirty="0">
                <a:solidFill>
                  <a:schemeClr val="tx1"/>
                </a:solidFill>
                <a:latin typeface="Consolas" panose="020B0609020204030204" pitchFamily="49" charset="0"/>
              </a:rPr>
              <a:t> N)</a:t>
            </a:r>
          </a:p>
          <a:p>
            <a:r>
              <a:rPr lang="ro-RO" sz="1200" dirty="0">
                <a:solidFill>
                  <a:schemeClr val="tx1"/>
                </a:solidFill>
                <a:latin typeface="Consolas" panose="020B0609020204030204" pitchFamily="49" charset="0"/>
              </a:rPr>
              <a:t>      for </a:t>
            </a:r>
            <a:r>
              <a:rPr lang="ro-RO" sz="1200" dirty="0" err="1">
                <a:solidFill>
                  <a:schemeClr val="tx1"/>
                </a:solidFill>
                <a:latin typeface="Consolas" panose="020B0609020204030204" pitchFamily="49" charset="0"/>
              </a:rPr>
              <a:t>all</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id</a:t>
            </a:r>
            <a:r>
              <a:rPr lang="ro-RO" sz="1200" dirty="0">
                <a:solidFill>
                  <a:schemeClr val="tx1"/>
                </a:solidFill>
                <a:latin typeface="Consolas" panose="020B0609020204030204" pitchFamily="49" charset="0"/>
              </a:rPr>
              <a:t> m in </a:t>
            </a:r>
            <a:r>
              <a:rPr lang="ro-RO" sz="1200" dirty="0" err="1">
                <a:solidFill>
                  <a:schemeClr val="tx1"/>
                </a:solidFill>
                <a:latin typeface="Consolas" panose="020B0609020204030204" pitchFamily="49" charset="0"/>
              </a:rPr>
              <a:t>N.OutgoingRelations</a:t>
            </a:r>
            <a:r>
              <a:rPr lang="ro-RO" sz="1200" dirty="0">
                <a:solidFill>
                  <a:schemeClr val="tx1"/>
                </a:solidFill>
                <a:latin typeface="Consolas" panose="020B0609020204030204" pitchFamily="49" charset="0"/>
              </a:rPr>
              <a:t> do</a:t>
            </a:r>
          </a:p>
          <a:p>
            <a:r>
              <a:rPr lang="ro-RO" sz="1200" dirty="0">
                <a:solidFill>
                  <a:schemeClr val="tx1"/>
                </a:solidFill>
                <a:latin typeface="Consolas" panose="020B0609020204030204" pitchFamily="49" charset="0"/>
              </a:rPr>
              <a:t>         H{m} = H{m} + p</a:t>
            </a:r>
          </a:p>
          <a:p>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method</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Close</a:t>
            </a:r>
            <a:endParaRPr lang="ro-RO" sz="1200" dirty="0">
              <a:solidFill>
                <a:schemeClr val="tx1"/>
              </a:solidFill>
              <a:latin typeface="Consolas" panose="020B0609020204030204" pitchFamily="49" charset="0"/>
            </a:endParaRPr>
          </a:p>
          <a:p>
            <a:r>
              <a:rPr lang="ro-RO" sz="1200" dirty="0">
                <a:solidFill>
                  <a:schemeClr val="tx1"/>
                </a:solidFill>
                <a:latin typeface="Consolas" panose="020B0609020204030204" pitchFamily="49" charset="0"/>
              </a:rPr>
              <a:t>      for </a:t>
            </a:r>
            <a:r>
              <a:rPr lang="ro-RO" sz="1200" dirty="0" err="1">
                <a:solidFill>
                  <a:schemeClr val="tx1"/>
                </a:solidFill>
                <a:latin typeface="Consolas" panose="020B0609020204030204" pitchFamily="49" charset="0"/>
              </a:rPr>
              <a:t>all</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id</a:t>
            </a:r>
            <a:r>
              <a:rPr lang="ro-RO" sz="1200" dirty="0">
                <a:solidFill>
                  <a:schemeClr val="tx1"/>
                </a:solidFill>
                <a:latin typeface="Consolas" panose="020B0609020204030204" pitchFamily="49" charset="0"/>
              </a:rPr>
              <a:t> n in H do</a:t>
            </a:r>
          </a:p>
          <a:p>
            <a:r>
              <a:rPr lang="ro-RO" sz="1200" dirty="0">
                <a:solidFill>
                  <a:schemeClr val="tx1"/>
                </a:solidFill>
                <a:latin typeface="Consolas" panose="020B0609020204030204" pitchFamily="49" charset="0"/>
              </a:rPr>
              <a:t>         Emit(</a:t>
            </a:r>
            <a:r>
              <a:rPr lang="ro-RO" sz="1200" dirty="0" err="1">
                <a:solidFill>
                  <a:schemeClr val="tx1"/>
                </a:solidFill>
                <a:latin typeface="Consolas" panose="020B0609020204030204" pitchFamily="49" charset="0"/>
              </a:rPr>
              <a:t>id</a:t>
            </a:r>
            <a:r>
              <a:rPr lang="ro-RO" sz="1200" dirty="0">
                <a:solidFill>
                  <a:schemeClr val="tx1"/>
                </a:solidFill>
                <a:latin typeface="Consolas" panose="020B0609020204030204" pitchFamily="49" charset="0"/>
              </a:rPr>
              <a:t> n, </a:t>
            </a:r>
            <a:r>
              <a:rPr lang="ro-RO" sz="1200" dirty="0" err="1">
                <a:solidFill>
                  <a:schemeClr val="tx1"/>
                </a:solidFill>
                <a:latin typeface="Consolas" panose="020B0609020204030204" pitchFamily="49" charset="0"/>
              </a:rPr>
              <a:t>value</a:t>
            </a:r>
            <a:r>
              <a:rPr lang="ro-RO" sz="1200" dirty="0">
                <a:solidFill>
                  <a:schemeClr val="tx1"/>
                </a:solidFill>
                <a:latin typeface="Consolas" panose="020B0609020204030204" pitchFamily="49" charset="0"/>
              </a:rPr>
              <a:t> H</a:t>
            </a:r>
            <a:r>
              <a:rPr lang="ro-RO" sz="1200" dirty="0">
                <a:solidFill>
                  <a:schemeClr val="tx1"/>
                </a:solidFill>
              </a:rPr>
              <a:t>{n})</a:t>
            </a:r>
            <a:endParaRPr lang="ro-RO" sz="2000" dirty="0">
              <a:solidFill>
                <a:schemeClr val="tx1"/>
              </a:solidFill>
            </a:endParaRPr>
          </a:p>
        </p:txBody>
      </p:sp>
      <p:sp>
        <p:nvSpPr>
          <p:cNvPr id="17" name="Rectangle 16">
            <a:extLst>
              <a:ext uri="{FF2B5EF4-FFF2-40B4-BE49-F238E27FC236}">
                <a16:creationId xmlns:a16="http://schemas.microsoft.com/office/drawing/2014/main" id="{118CBAEB-02C1-436C-861D-33749129415D}"/>
              </a:ext>
            </a:extLst>
          </p:cNvPr>
          <p:cNvSpPr/>
          <p:nvPr/>
        </p:nvSpPr>
        <p:spPr>
          <a:xfrm>
            <a:off x="4659667" y="4115000"/>
            <a:ext cx="4252219" cy="24381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dirty="0">
                <a:solidFill>
                  <a:schemeClr val="tx1"/>
                </a:solidFill>
                <a:latin typeface="Consolas" panose="020B0609020204030204" pitchFamily="49" charset="0"/>
              </a:rPr>
              <a:t>class Reducer</a:t>
            </a:r>
          </a:p>
          <a:p>
            <a:r>
              <a:rPr lang="en-US" sz="1400" dirty="0">
                <a:solidFill>
                  <a:schemeClr val="tx1"/>
                </a:solidFill>
                <a:latin typeface="Consolas" panose="020B0609020204030204" pitchFamily="49" charset="0"/>
              </a:rPr>
              <a:t>   method Reduce(id m, [s1, s2,...])</a:t>
            </a:r>
          </a:p>
          <a:p>
            <a:r>
              <a:rPr lang="en-US" sz="1400" dirty="0">
                <a:solidFill>
                  <a:schemeClr val="tx1"/>
                </a:solidFill>
                <a:latin typeface="Consolas" panose="020B0609020204030204" pitchFamily="49" charset="0"/>
              </a:rPr>
              <a:t>      M = null</a:t>
            </a:r>
          </a:p>
          <a:p>
            <a:r>
              <a:rPr lang="en-US" sz="1400" dirty="0">
                <a:solidFill>
                  <a:schemeClr val="tx1"/>
                </a:solidFill>
                <a:latin typeface="Consolas" panose="020B0609020204030204" pitchFamily="49" charset="0"/>
              </a:rPr>
              <a:t>      p = 0</a:t>
            </a:r>
          </a:p>
          <a:p>
            <a:r>
              <a:rPr lang="en-US" sz="1400" dirty="0">
                <a:solidFill>
                  <a:schemeClr val="tx1"/>
                </a:solidFill>
                <a:latin typeface="Consolas" panose="020B0609020204030204" pitchFamily="49" charset="0"/>
              </a:rPr>
              <a:t>      for all s in [s1, s2,...] do</a:t>
            </a:r>
          </a:p>
          <a:p>
            <a:r>
              <a:rPr lang="en-US" sz="1400" dirty="0">
                <a:solidFill>
                  <a:schemeClr val="tx1"/>
                </a:solidFill>
                <a:latin typeface="Consolas" panose="020B0609020204030204" pitchFamily="49" charset="0"/>
              </a:rPr>
              <a:t>          if </a:t>
            </a:r>
            <a:r>
              <a:rPr lang="en-US" sz="1400" dirty="0" err="1">
                <a:solidFill>
                  <a:schemeClr val="tx1"/>
                </a:solidFill>
                <a:latin typeface="Consolas" panose="020B0609020204030204" pitchFamily="49" charset="0"/>
              </a:rPr>
              <a:t>IsObject</a:t>
            </a:r>
            <a:r>
              <a:rPr lang="en-US" sz="1400" dirty="0">
                <a:solidFill>
                  <a:schemeClr val="tx1"/>
                </a:solidFill>
                <a:latin typeface="Consolas" panose="020B0609020204030204" pitchFamily="49" charset="0"/>
              </a:rPr>
              <a:t>(s) then</a:t>
            </a:r>
          </a:p>
          <a:p>
            <a:r>
              <a:rPr lang="en-US" sz="1400" dirty="0">
                <a:solidFill>
                  <a:schemeClr val="tx1"/>
                </a:solidFill>
                <a:latin typeface="Consolas" panose="020B0609020204030204" pitchFamily="49" charset="0"/>
              </a:rPr>
              <a:t>             M = s</a:t>
            </a:r>
          </a:p>
          <a:p>
            <a:r>
              <a:rPr lang="en-US" sz="1400" dirty="0">
                <a:solidFill>
                  <a:schemeClr val="tx1"/>
                </a:solidFill>
                <a:latin typeface="Consolas" panose="020B0609020204030204" pitchFamily="49" charset="0"/>
              </a:rPr>
              <a:t>          else</a:t>
            </a:r>
          </a:p>
          <a:p>
            <a:r>
              <a:rPr lang="en-US" sz="1400" dirty="0">
                <a:solidFill>
                  <a:schemeClr val="tx1"/>
                </a:solidFill>
                <a:latin typeface="Consolas" panose="020B0609020204030204" pitchFamily="49" charset="0"/>
              </a:rPr>
              <a:t>             p = p + s</a:t>
            </a:r>
          </a:p>
          <a:p>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M.PageRank</a:t>
            </a:r>
            <a:r>
              <a:rPr lang="en-US" sz="1400" dirty="0">
                <a:solidFill>
                  <a:schemeClr val="tx1"/>
                </a:solidFill>
                <a:latin typeface="Consolas" panose="020B0609020204030204" pitchFamily="49" charset="0"/>
              </a:rPr>
              <a:t> = p</a:t>
            </a:r>
          </a:p>
          <a:p>
            <a:r>
              <a:rPr lang="en-US" sz="1400" dirty="0">
                <a:solidFill>
                  <a:schemeClr val="tx1"/>
                </a:solidFill>
                <a:latin typeface="Consolas" panose="020B0609020204030204" pitchFamily="49" charset="0"/>
              </a:rPr>
              <a:t>      Emit(id m, item M)</a:t>
            </a:r>
            <a:endParaRPr lang="ro-RO" sz="1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073249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FE98-9D41-1C40-8280-1B7F0395CD11}"/>
              </a:ext>
            </a:extLst>
          </p:cNvPr>
          <p:cNvSpPr>
            <a:spLocks noGrp="1"/>
          </p:cNvSpPr>
          <p:nvPr>
            <p:ph type="title"/>
          </p:nvPr>
        </p:nvSpPr>
        <p:spPr/>
        <p:txBody>
          <a:bodyPr/>
          <a:lstStyle/>
          <a:p>
            <a:r>
              <a:rPr lang="en-US" altLang="ro-RO" dirty="0"/>
              <a:t>Word Count Example</a:t>
            </a:r>
            <a:endParaRPr lang="ro-RO" dirty="0"/>
          </a:p>
        </p:txBody>
      </p:sp>
      <p:sp>
        <p:nvSpPr>
          <p:cNvPr id="3" name="Content Placeholder 2">
            <a:extLst>
              <a:ext uri="{FF2B5EF4-FFF2-40B4-BE49-F238E27FC236}">
                <a16:creationId xmlns:a16="http://schemas.microsoft.com/office/drawing/2014/main" id="{754B12E1-987D-0E41-B06C-13A44EDBB72A}"/>
              </a:ext>
            </a:extLst>
          </p:cNvPr>
          <p:cNvSpPr>
            <a:spLocks noGrp="1"/>
          </p:cNvSpPr>
          <p:nvPr>
            <p:ph idx="1"/>
          </p:nvPr>
        </p:nvSpPr>
        <p:spPr/>
        <p:txBody>
          <a:bodyPr/>
          <a:lstStyle/>
          <a:p>
            <a:pPr eaLnBrk="1" hangingPunct="1">
              <a:lnSpc>
                <a:spcPct val="90000"/>
              </a:lnSpc>
            </a:pPr>
            <a:r>
              <a:rPr lang="en-US" altLang="ro-RO" sz="2000" dirty="0"/>
              <a:t>Mapper</a:t>
            </a:r>
          </a:p>
          <a:p>
            <a:pPr lvl="1" eaLnBrk="1" hangingPunct="1">
              <a:lnSpc>
                <a:spcPct val="90000"/>
              </a:lnSpc>
            </a:pPr>
            <a:r>
              <a:rPr lang="en-US" altLang="ro-RO" sz="1800" dirty="0"/>
              <a:t>Input: value: lines of text of input</a:t>
            </a:r>
          </a:p>
          <a:p>
            <a:pPr lvl="1" eaLnBrk="1" hangingPunct="1">
              <a:lnSpc>
                <a:spcPct val="90000"/>
              </a:lnSpc>
            </a:pPr>
            <a:r>
              <a:rPr lang="en-US" altLang="ro-RO" sz="1800" dirty="0"/>
              <a:t>Output: key: word, value: 1</a:t>
            </a:r>
          </a:p>
          <a:p>
            <a:pPr eaLnBrk="1" hangingPunct="1">
              <a:lnSpc>
                <a:spcPct val="90000"/>
              </a:lnSpc>
            </a:pPr>
            <a:r>
              <a:rPr lang="en-US" altLang="ro-RO" sz="2000" dirty="0"/>
              <a:t>Reducer</a:t>
            </a:r>
          </a:p>
          <a:p>
            <a:pPr lvl="1" eaLnBrk="1" hangingPunct="1">
              <a:lnSpc>
                <a:spcPct val="90000"/>
              </a:lnSpc>
            </a:pPr>
            <a:r>
              <a:rPr lang="en-US" altLang="ro-RO" sz="1800" dirty="0"/>
              <a:t>Input: key: word, value: set of counts</a:t>
            </a:r>
          </a:p>
          <a:p>
            <a:pPr lvl="1" eaLnBrk="1" hangingPunct="1">
              <a:lnSpc>
                <a:spcPct val="90000"/>
              </a:lnSpc>
            </a:pPr>
            <a:r>
              <a:rPr lang="en-US" altLang="ro-RO" sz="1800" dirty="0"/>
              <a:t>Output: key: word, value: sum</a:t>
            </a:r>
          </a:p>
          <a:p>
            <a:pPr eaLnBrk="1" hangingPunct="1">
              <a:lnSpc>
                <a:spcPct val="90000"/>
              </a:lnSpc>
            </a:pPr>
            <a:r>
              <a:rPr lang="en-US" altLang="ro-RO" sz="2000" dirty="0"/>
              <a:t>Launching program</a:t>
            </a:r>
          </a:p>
          <a:p>
            <a:pPr lvl="1" eaLnBrk="1" hangingPunct="1">
              <a:lnSpc>
                <a:spcPct val="90000"/>
              </a:lnSpc>
            </a:pPr>
            <a:r>
              <a:rPr lang="en-US" altLang="ro-RO" sz="1800" dirty="0"/>
              <a:t>Defines this job</a:t>
            </a:r>
          </a:p>
          <a:p>
            <a:pPr lvl="1" eaLnBrk="1" hangingPunct="1">
              <a:lnSpc>
                <a:spcPct val="90000"/>
              </a:lnSpc>
            </a:pPr>
            <a:r>
              <a:rPr lang="en-US" altLang="ro-RO" sz="1800" dirty="0"/>
              <a:t>Submits job to cluster</a:t>
            </a:r>
          </a:p>
        </p:txBody>
      </p:sp>
      <p:sp>
        <p:nvSpPr>
          <p:cNvPr id="5" name="Footer Placeholder 4">
            <a:extLst>
              <a:ext uri="{FF2B5EF4-FFF2-40B4-BE49-F238E27FC236}">
                <a16:creationId xmlns:a16="http://schemas.microsoft.com/office/drawing/2014/main" id="{6DE111EA-FEB5-2D4D-B92D-371A6D69637F}"/>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D693F037-FF0F-F945-AD2B-F5483A3949CD}"/>
              </a:ext>
            </a:extLst>
          </p:cNvPr>
          <p:cNvSpPr>
            <a:spLocks noGrp="1"/>
          </p:cNvSpPr>
          <p:nvPr>
            <p:ph type="sldNum" sz="quarter" idx="12"/>
          </p:nvPr>
        </p:nvSpPr>
        <p:spPr/>
        <p:txBody>
          <a:bodyPr/>
          <a:lstStyle/>
          <a:p>
            <a:pPr>
              <a:defRPr/>
            </a:pPr>
            <a:fld id="{88B97DED-8DB5-4EC6-A031-597F56F5B475}" type="slidenum">
              <a:rPr lang="ro-RO" altLang="en-US" smtClean="0"/>
              <a:pPr>
                <a:defRPr/>
              </a:pPr>
              <a:t>51</a:t>
            </a:fld>
            <a:endParaRPr lang="ro-RO" altLang="en-US"/>
          </a:p>
        </p:txBody>
      </p:sp>
      <p:pic>
        <p:nvPicPr>
          <p:cNvPr id="7" name="Picture 3" descr="MapReduceWordCountOverview1.png">
            <a:extLst>
              <a:ext uri="{FF2B5EF4-FFF2-40B4-BE49-F238E27FC236}">
                <a16:creationId xmlns:a16="http://schemas.microsoft.com/office/drawing/2014/main" id="{8F1F198F-CB4E-1A49-9B49-1C58C0BBFFB0}"/>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43200" y="3703954"/>
            <a:ext cx="6400800" cy="2971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72842E5-2A0A-B34F-956B-38BD8AAF3CFD}"/>
              </a:ext>
            </a:extLst>
          </p:cNvPr>
          <p:cNvSpPr/>
          <p:nvPr/>
        </p:nvSpPr>
        <p:spPr>
          <a:xfrm>
            <a:off x="24045" y="6183868"/>
            <a:ext cx="2122184" cy="307777"/>
          </a:xfrm>
          <a:prstGeom prst="rect">
            <a:avLst/>
          </a:prstGeom>
        </p:spPr>
        <p:txBody>
          <a:bodyPr wrap="none">
            <a:spAutoFit/>
          </a:bodyPr>
          <a:lstStyle/>
          <a:p>
            <a:pPr eaLnBrk="1" hangingPunct="1"/>
            <a:r>
              <a:rPr lang="en-US" altLang="ro-RO" sz="1400" dirty="0"/>
              <a:t>Owen O’Malley (Yahoo!)</a:t>
            </a:r>
          </a:p>
        </p:txBody>
      </p:sp>
    </p:spTree>
    <p:extLst>
      <p:ext uri="{BB962C8B-B14F-4D97-AF65-F5344CB8AC3E}">
        <p14:creationId xmlns:p14="http://schemas.microsoft.com/office/powerpoint/2010/main" val="1229567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D454-6C10-1048-A225-02A8774B8992}"/>
              </a:ext>
            </a:extLst>
          </p:cNvPr>
          <p:cNvSpPr>
            <a:spLocks noGrp="1"/>
          </p:cNvSpPr>
          <p:nvPr>
            <p:ph type="title"/>
          </p:nvPr>
        </p:nvSpPr>
        <p:spPr/>
        <p:txBody>
          <a:bodyPr/>
          <a:lstStyle/>
          <a:p>
            <a:r>
              <a:rPr lang="en-US" altLang="ro-RO" dirty="0"/>
              <a:t>Word Count Mapper</a:t>
            </a:r>
            <a:endParaRPr lang="ro-RO" dirty="0"/>
          </a:p>
        </p:txBody>
      </p:sp>
      <p:sp>
        <p:nvSpPr>
          <p:cNvPr id="3" name="Content Placeholder 2">
            <a:extLst>
              <a:ext uri="{FF2B5EF4-FFF2-40B4-BE49-F238E27FC236}">
                <a16:creationId xmlns:a16="http://schemas.microsoft.com/office/drawing/2014/main" id="{11C2C012-0267-F74E-9990-A7E8F6B40C6E}"/>
              </a:ext>
            </a:extLst>
          </p:cNvPr>
          <p:cNvSpPr>
            <a:spLocks noGrp="1"/>
          </p:cNvSpPr>
          <p:nvPr>
            <p:ph idx="1"/>
          </p:nvPr>
        </p:nvSpPr>
        <p:spPr>
          <a:xfrm>
            <a:off x="381000" y="1219200"/>
            <a:ext cx="8610600" cy="5181600"/>
          </a:xfrm>
        </p:spPr>
        <p:txBody>
          <a:bodyPr/>
          <a:lstStyle/>
          <a:p>
            <a:pPr marL="0" indent="0" eaLnBrk="1" hangingPunct="1">
              <a:lnSpc>
                <a:spcPct val="90000"/>
              </a:lnSpc>
              <a:buNone/>
              <a:defRPr/>
            </a:pPr>
            <a:r>
              <a:rPr lang="en-US" sz="1800" b="1" dirty="0">
                <a:latin typeface="Courier New" panose="02070309020205020404" pitchFamily="49" charset="0"/>
                <a:cs typeface="Courier New" panose="02070309020205020404" pitchFamily="49" charset="0"/>
              </a:rPr>
              <a:t>public static class Map extends </a:t>
            </a:r>
            <a:r>
              <a:rPr lang="en-US" sz="1800" b="1" dirty="0" err="1">
                <a:latin typeface="Courier New" panose="02070309020205020404" pitchFamily="49" charset="0"/>
                <a:cs typeface="Courier New" panose="02070309020205020404" pitchFamily="49" charset="0"/>
              </a:rPr>
              <a:t>MapReduceBase</a:t>
            </a:r>
            <a:r>
              <a:rPr lang="en-US" sz="1800" b="1" dirty="0">
                <a:latin typeface="Courier New" panose="02070309020205020404" pitchFamily="49" charset="0"/>
                <a:cs typeface="Courier New" panose="02070309020205020404" pitchFamily="49" charset="0"/>
              </a:rPr>
              <a:t> implements Mapper&lt;</a:t>
            </a:r>
            <a:r>
              <a:rPr lang="en-US" sz="1800" b="1" dirty="0" err="1">
                <a:latin typeface="Courier New" panose="02070309020205020404" pitchFamily="49" charset="0"/>
                <a:cs typeface="Courier New" panose="02070309020205020404" pitchFamily="49" charset="0"/>
              </a:rPr>
              <a:t>LongWritable,Text,Text,IntWritable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a:latin typeface="Courier New" panose="02070309020205020404" pitchFamily="49" charset="0"/>
                <a:cs typeface="Courier New" panose="02070309020205020404" pitchFamily="49" charset="0"/>
              </a:rPr>
              <a:t>   private static final </a:t>
            </a:r>
            <a:r>
              <a:rPr lang="en-US" sz="1800" dirty="0" err="1">
                <a:latin typeface="Courier New" panose="02070309020205020404" pitchFamily="49" charset="0"/>
                <a:cs typeface="Courier New" panose="02070309020205020404" pitchFamily="49" charset="0"/>
              </a:rPr>
              <a:t>IntWritable</a:t>
            </a:r>
            <a:r>
              <a:rPr lang="en-US" sz="1800" dirty="0">
                <a:latin typeface="Courier New" panose="02070309020205020404" pitchFamily="49" charset="0"/>
                <a:cs typeface="Courier New" panose="02070309020205020404" pitchFamily="49" charset="0"/>
              </a:rPr>
              <a:t> one = new </a:t>
            </a:r>
            <a:r>
              <a:rPr lang="en-US" sz="1800" dirty="0" err="1">
                <a:latin typeface="Courier New" panose="02070309020205020404" pitchFamily="49" charset="0"/>
                <a:cs typeface="Courier New" panose="02070309020205020404" pitchFamily="49" charset="0"/>
              </a:rPr>
              <a:t>IntWritable</a:t>
            </a:r>
            <a:r>
              <a:rPr lang="en-US" sz="1800" dirty="0">
                <a:latin typeface="Courier New" panose="02070309020205020404" pitchFamily="49" charset="0"/>
                <a:cs typeface="Courier New" panose="02070309020205020404" pitchFamily="49" charset="0"/>
              </a:rPr>
              <a:t>(1);</a:t>
            </a:r>
          </a:p>
          <a:p>
            <a:pPr marL="0" indent="0" eaLnBrk="1" hangingPunct="1">
              <a:lnSpc>
                <a:spcPct val="90000"/>
              </a:lnSpc>
              <a:buNone/>
              <a:defRPr/>
            </a:pPr>
            <a:r>
              <a:rPr lang="en-US" sz="1800" dirty="0">
                <a:latin typeface="Courier New" panose="02070309020205020404" pitchFamily="49" charset="0"/>
                <a:cs typeface="Courier New" panose="02070309020205020404" pitchFamily="49" charset="0"/>
              </a:rPr>
              <a:t>   private Text word  = new Text();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400050" lvl="1" indent="0" eaLnBrk="1" hangingPunct="1">
              <a:lnSpc>
                <a:spcPct val="90000"/>
              </a:lnSpc>
              <a:buNone/>
              <a:defRPr/>
            </a:pPr>
            <a:r>
              <a:rPr lang="en-US" sz="1600" b="1" dirty="0">
                <a:latin typeface="Courier New" panose="02070309020205020404" pitchFamily="49" charset="0"/>
                <a:cs typeface="Courier New" panose="02070309020205020404" pitchFamily="49" charset="0"/>
              </a:rPr>
              <a:t>public static void map(</a:t>
            </a:r>
            <a:r>
              <a:rPr lang="en-US" sz="1600" b="1" dirty="0" err="1">
                <a:latin typeface="Courier New" panose="02070309020205020404" pitchFamily="49" charset="0"/>
                <a:cs typeface="Courier New" panose="02070309020205020404" pitchFamily="49" charset="0"/>
              </a:rPr>
              <a:t>LongWritable</a:t>
            </a:r>
            <a:r>
              <a:rPr lang="en-US" sz="1600" b="1" dirty="0">
                <a:latin typeface="Courier New" panose="02070309020205020404" pitchFamily="49" charset="0"/>
                <a:cs typeface="Courier New" panose="02070309020205020404" pitchFamily="49" charset="0"/>
              </a:rPr>
              <a:t> key, Text value, </a:t>
            </a:r>
            <a:r>
              <a:rPr lang="en-US" sz="1600" b="1" dirty="0" err="1">
                <a:latin typeface="Courier New" panose="02070309020205020404" pitchFamily="49" charset="0"/>
                <a:cs typeface="Courier New" panose="02070309020205020404" pitchFamily="49" charset="0"/>
              </a:rPr>
              <a:t>OutputCollector</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Text,IntWritable</a:t>
            </a:r>
            <a:r>
              <a:rPr lang="en-US" sz="1600" b="1" dirty="0">
                <a:latin typeface="Courier New" panose="02070309020205020404" pitchFamily="49" charset="0"/>
                <a:cs typeface="Courier New" panose="02070309020205020404" pitchFamily="49" charset="0"/>
              </a:rPr>
              <a:t>&gt; output, Reporter reporter) throws </a:t>
            </a:r>
            <a:r>
              <a:rPr lang="en-US" sz="1600" b="1" dirty="0" err="1">
                <a:latin typeface="Courier New" panose="02070309020205020404" pitchFamily="49" charset="0"/>
                <a:cs typeface="Courier New" panose="02070309020205020404" pitchFamily="49" charset="0"/>
              </a:rPr>
              <a:t>IOException</a:t>
            </a:r>
            <a:r>
              <a:rPr lang="en-US" sz="1600" dirty="0">
                <a:latin typeface="Courier New" panose="02070309020205020404" pitchFamily="49" charset="0"/>
                <a:cs typeface="Courier New" panose="02070309020205020404" pitchFamily="49" charset="0"/>
              </a:rPr>
              <a:t> {</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String line = </a:t>
            </a:r>
            <a:r>
              <a:rPr lang="en-US" sz="1600" dirty="0" err="1">
                <a:latin typeface="Courier New" panose="02070309020205020404" pitchFamily="49" charset="0"/>
                <a:cs typeface="Courier New" panose="02070309020205020404" pitchFamily="49" charset="0"/>
              </a:rPr>
              <a:t>value.toString</a:t>
            </a:r>
            <a:r>
              <a:rPr lang="en-US" sz="1600" dirty="0">
                <a:latin typeface="Courier New" panose="02070309020205020404" pitchFamily="49" charset="0"/>
                <a:cs typeface="Courier New" panose="02070309020205020404" pitchFamily="49" charset="0"/>
              </a:rPr>
              <a:t>();</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StringTokenizer</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StringTokenizer</a:t>
            </a:r>
            <a:r>
              <a:rPr lang="en-US" sz="1600" dirty="0">
                <a:latin typeface="Courier New" panose="02070309020205020404" pitchFamily="49" charset="0"/>
                <a:cs typeface="Courier New" panose="02070309020205020404" pitchFamily="49" charset="0"/>
              </a:rPr>
              <a:t>(line);</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while(</a:t>
            </a:r>
            <a:r>
              <a:rPr lang="en-US" sz="1600" dirty="0" err="1">
                <a:latin typeface="Courier New" panose="02070309020205020404" pitchFamily="49" charset="0"/>
                <a:cs typeface="Courier New" panose="02070309020205020404" pitchFamily="49" charset="0"/>
              </a:rPr>
              <a:t>tokenizer.hasNext</a:t>
            </a:r>
            <a:r>
              <a:rPr lang="en-US" sz="1600" dirty="0">
                <a:latin typeface="Courier New" panose="02070309020205020404" pitchFamily="49" charset="0"/>
                <a:cs typeface="Courier New" panose="02070309020205020404" pitchFamily="49" charset="0"/>
              </a:rPr>
              <a:t>()) {</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word.set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tokenizer.nextToken</a:t>
            </a:r>
            <a:r>
              <a:rPr lang="en-US" sz="1600" dirty="0">
                <a:latin typeface="Courier New" panose="02070309020205020404" pitchFamily="49" charset="0"/>
                <a:cs typeface="Courier New" panose="02070309020205020404" pitchFamily="49" charset="0"/>
              </a:rPr>
              <a:t>());</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output.collect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word,one</a:t>
            </a:r>
            <a:r>
              <a:rPr lang="en-US" sz="1600" dirty="0">
                <a:latin typeface="Courier New" panose="02070309020205020404" pitchFamily="49" charset="0"/>
                <a:cs typeface="Courier New" panose="02070309020205020404" pitchFamily="49" charset="0"/>
              </a:rPr>
              <a:t>);</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p>
          <a:p>
            <a:pPr marL="400050" lvl="1" indent="0" eaLnBrk="1" hangingPunct="1">
              <a:lnSpc>
                <a:spcPct val="90000"/>
              </a:lnSpc>
              <a:buNone/>
              <a:defRPr/>
            </a:pPr>
            <a:r>
              <a:rPr lang="en-US" sz="1800" dirty="0">
                <a:latin typeface="Courier New" panose="02070309020205020404" pitchFamily="49" charset="0"/>
                <a:cs typeface="Courier New" panose="02070309020205020404" pitchFamily="49" charset="0"/>
              </a:rPr>
              <a:t>}</a:t>
            </a:r>
          </a:p>
          <a:p>
            <a:pPr marL="0" indent="0">
              <a:buNone/>
            </a:pPr>
            <a:endParaRPr lang="ro-RO" sz="1600"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2CA6433C-6C8E-D544-B505-97273E1F6B0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5539A74-45FB-2B49-8AF8-0015715AF6D5}"/>
              </a:ext>
            </a:extLst>
          </p:cNvPr>
          <p:cNvSpPr>
            <a:spLocks noGrp="1"/>
          </p:cNvSpPr>
          <p:nvPr>
            <p:ph type="sldNum" sz="quarter" idx="12"/>
          </p:nvPr>
        </p:nvSpPr>
        <p:spPr/>
        <p:txBody>
          <a:bodyPr/>
          <a:lstStyle/>
          <a:p>
            <a:pPr>
              <a:defRPr/>
            </a:pPr>
            <a:fld id="{88B97DED-8DB5-4EC6-A031-597F56F5B475}" type="slidenum">
              <a:rPr lang="ro-RO" altLang="en-US" smtClean="0"/>
              <a:pPr>
                <a:defRPr/>
              </a:pPr>
              <a:t>52</a:t>
            </a:fld>
            <a:endParaRPr lang="ro-RO" altLang="en-US"/>
          </a:p>
        </p:txBody>
      </p:sp>
    </p:spTree>
    <p:extLst>
      <p:ext uri="{BB962C8B-B14F-4D97-AF65-F5344CB8AC3E}">
        <p14:creationId xmlns:p14="http://schemas.microsoft.com/office/powerpoint/2010/main" val="2477032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D3EE-DE5B-0947-932F-772BB7ADDD4C}"/>
              </a:ext>
            </a:extLst>
          </p:cNvPr>
          <p:cNvSpPr>
            <a:spLocks noGrp="1"/>
          </p:cNvSpPr>
          <p:nvPr>
            <p:ph type="title"/>
          </p:nvPr>
        </p:nvSpPr>
        <p:spPr/>
        <p:txBody>
          <a:bodyPr/>
          <a:lstStyle/>
          <a:p>
            <a:r>
              <a:rPr lang="en-US" altLang="ro-RO" dirty="0"/>
              <a:t>Word Count Reducer</a:t>
            </a:r>
            <a:endParaRPr lang="ro-RO" dirty="0"/>
          </a:p>
        </p:txBody>
      </p:sp>
      <p:sp>
        <p:nvSpPr>
          <p:cNvPr id="3" name="Content Placeholder 2">
            <a:extLst>
              <a:ext uri="{FF2B5EF4-FFF2-40B4-BE49-F238E27FC236}">
                <a16:creationId xmlns:a16="http://schemas.microsoft.com/office/drawing/2014/main" id="{24F980A4-D40A-FE4A-8150-E8EFF41765EB}"/>
              </a:ext>
            </a:extLst>
          </p:cNvPr>
          <p:cNvSpPr>
            <a:spLocks noGrp="1"/>
          </p:cNvSpPr>
          <p:nvPr>
            <p:ph idx="1"/>
          </p:nvPr>
        </p:nvSpPr>
        <p:spPr/>
        <p:txBody>
          <a:bodyPr/>
          <a:lstStyle/>
          <a:p>
            <a:pPr marL="0" indent="0" eaLnBrk="1" hangingPunct="1">
              <a:lnSpc>
                <a:spcPct val="90000"/>
              </a:lnSpc>
              <a:buNone/>
              <a:defRPr/>
            </a:pPr>
            <a:r>
              <a:rPr lang="en-US" sz="1800" b="1" dirty="0">
                <a:latin typeface="Courier New" panose="02070309020205020404" pitchFamily="49" charset="0"/>
                <a:cs typeface="Courier New" panose="02070309020205020404" pitchFamily="49" charset="0"/>
              </a:rPr>
              <a:t>public static class Reduce extends </a:t>
            </a:r>
            <a:r>
              <a:rPr lang="en-US" sz="1800" b="1" dirty="0" err="1">
                <a:latin typeface="Courier New" panose="02070309020205020404" pitchFamily="49" charset="0"/>
                <a:cs typeface="Courier New" panose="02070309020205020404" pitchFamily="49" charset="0"/>
              </a:rPr>
              <a:t>MapReduceBase</a:t>
            </a:r>
            <a:r>
              <a:rPr lang="en-US" sz="1800" b="1" dirty="0">
                <a:latin typeface="Courier New" panose="02070309020205020404" pitchFamily="49" charset="0"/>
                <a:cs typeface="Courier New" panose="02070309020205020404" pitchFamily="49" charset="0"/>
              </a:rPr>
              <a:t> implements Reducer&lt;</a:t>
            </a:r>
            <a:r>
              <a:rPr lang="en-US" sz="1800" b="1" dirty="0" err="1">
                <a:latin typeface="Courier New" panose="02070309020205020404" pitchFamily="49" charset="0"/>
                <a:cs typeface="Courier New" panose="02070309020205020404" pitchFamily="49" charset="0"/>
              </a:rPr>
              <a:t>Text,IntWritable,Text,IntWritable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400050" lvl="1" indent="0" eaLnBrk="1" hangingPunct="1">
              <a:lnSpc>
                <a:spcPct val="90000"/>
              </a:lnSpc>
              <a:buNone/>
              <a:defRPr/>
            </a:pPr>
            <a:r>
              <a:rPr lang="en-US" sz="1600" b="1" dirty="0">
                <a:latin typeface="Courier New" panose="02070309020205020404" pitchFamily="49" charset="0"/>
                <a:cs typeface="Courier New" panose="02070309020205020404" pitchFamily="49" charset="0"/>
              </a:rPr>
              <a:t>public static </a:t>
            </a:r>
            <a:r>
              <a:rPr lang="en-US" sz="1600" b="1">
                <a:latin typeface="Courier New" panose="02070309020205020404" pitchFamily="49" charset="0"/>
                <a:cs typeface="Courier New" panose="02070309020205020404" pitchFamily="49" charset="0"/>
              </a:rPr>
              <a:t>void reduce(</a:t>
            </a:r>
            <a:r>
              <a:rPr lang="en-US" sz="1600" b="1" dirty="0">
                <a:latin typeface="Courier New" panose="02070309020205020404" pitchFamily="49" charset="0"/>
                <a:cs typeface="Courier New" panose="02070309020205020404" pitchFamily="49" charset="0"/>
              </a:rPr>
              <a:t>Text key, Iterator&lt;</a:t>
            </a:r>
            <a:r>
              <a:rPr lang="en-US" sz="1600" b="1" dirty="0" err="1">
                <a:latin typeface="Courier New" panose="02070309020205020404" pitchFamily="49" charset="0"/>
                <a:cs typeface="Courier New" panose="02070309020205020404" pitchFamily="49" charset="0"/>
              </a:rPr>
              <a:t>IntWritable</a:t>
            </a:r>
            <a:r>
              <a:rPr lang="en-US" sz="1600" b="1" dirty="0">
                <a:latin typeface="Courier New" panose="02070309020205020404" pitchFamily="49" charset="0"/>
                <a:cs typeface="Courier New" panose="02070309020205020404" pitchFamily="49" charset="0"/>
              </a:rPr>
              <a:t>&gt; values, </a:t>
            </a:r>
            <a:r>
              <a:rPr lang="en-US" sz="1600" b="1" dirty="0" err="1">
                <a:latin typeface="Courier New" panose="02070309020205020404" pitchFamily="49" charset="0"/>
                <a:cs typeface="Courier New" panose="02070309020205020404" pitchFamily="49" charset="0"/>
              </a:rPr>
              <a:t>OutputCollector</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Text,IntWritable</a:t>
            </a:r>
            <a:r>
              <a:rPr lang="en-US" sz="1600" b="1" dirty="0">
                <a:latin typeface="Courier New" panose="02070309020205020404" pitchFamily="49" charset="0"/>
                <a:cs typeface="Courier New" panose="02070309020205020404" pitchFamily="49" charset="0"/>
              </a:rPr>
              <a:t>&gt; output, Reporter reporter) throws </a:t>
            </a:r>
            <a:r>
              <a:rPr lang="en-US" sz="1600" b="1" dirty="0" err="1">
                <a:latin typeface="Courier New" panose="02070309020205020404" pitchFamily="49" charset="0"/>
                <a:cs typeface="Courier New" panose="02070309020205020404" pitchFamily="49" charset="0"/>
              </a:rPr>
              <a:t>IOException</a:t>
            </a:r>
            <a:r>
              <a:rPr lang="en-US" sz="1600" b="1"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sum = 0;</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while(</a:t>
            </a:r>
            <a:r>
              <a:rPr lang="en-US" sz="1600" dirty="0" err="1">
                <a:latin typeface="Courier New" panose="02070309020205020404" pitchFamily="49" charset="0"/>
                <a:cs typeface="Courier New" panose="02070309020205020404" pitchFamily="49" charset="0"/>
              </a:rPr>
              <a:t>values.hasNext</a:t>
            </a:r>
            <a:r>
              <a:rPr lang="en-US" sz="1600" dirty="0">
                <a:latin typeface="Courier New" panose="02070309020205020404" pitchFamily="49" charset="0"/>
                <a:cs typeface="Courier New" panose="02070309020205020404" pitchFamily="49" charset="0"/>
              </a:rPr>
              <a:t>()) {</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sum += </a:t>
            </a:r>
            <a:r>
              <a:rPr lang="en-US" sz="1600" dirty="0" err="1">
                <a:latin typeface="Courier New" panose="02070309020205020404" pitchFamily="49" charset="0"/>
                <a:cs typeface="Courier New" panose="02070309020205020404" pitchFamily="49" charset="0"/>
              </a:rPr>
              <a:t>values.next</a:t>
            </a:r>
            <a:r>
              <a:rPr lang="en-US" sz="1600" dirty="0">
                <a:latin typeface="Courier New" panose="02070309020205020404" pitchFamily="49" charset="0"/>
                <a:cs typeface="Courier New" panose="02070309020205020404" pitchFamily="49" charset="0"/>
              </a:rPr>
              <a:t>().get();</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         </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output.collect</a:t>
            </a:r>
            <a:r>
              <a:rPr lang="en-US" sz="1600" dirty="0">
                <a:latin typeface="Courier New" panose="02070309020205020404" pitchFamily="49" charset="0"/>
                <a:cs typeface="Courier New" panose="02070309020205020404" pitchFamily="49" charset="0"/>
              </a:rPr>
              <a:t>(key, new </a:t>
            </a:r>
            <a:r>
              <a:rPr lang="en-US" sz="1600" dirty="0" err="1">
                <a:latin typeface="Courier New" panose="02070309020205020404" pitchFamily="49" charset="0"/>
                <a:cs typeface="Courier New" panose="02070309020205020404" pitchFamily="49" charset="0"/>
              </a:rPr>
              <a:t>IntWritable</a:t>
            </a:r>
            <a:r>
              <a:rPr lang="en-US" sz="1600" dirty="0">
                <a:latin typeface="Courier New" panose="02070309020205020404" pitchFamily="49" charset="0"/>
                <a:cs typeface="Courier New" panose="02070309020205020404" pitchFamily="49" charset="0"/>
              </a:rPr>
              <a:t>(sum));</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p>
          <a:p>
            <a:pPr marL="0" indent="0" eaLnBrk="1" hangingPunct="1">
              <a:lnSpc>
                <a:spcPct val="90000"/>
              </a:lnSpc>
              <a:buNone/>
              <a:defRPr/>
            </a:pPr>
            <a:r>
              <a:rPr lang="en-US" sz="1800" dirty="0">
                <a:latin typeface="Courier New" panose="02070309020205020404" pitchFamily="49" charset="0"/>
                <a:cs typeface="Courier New" panose="02070309020205020404" pitchFamily="49" charset="0"/>
              </a:rPr>
              <a:t>  }</a:t>
            </a:r>
          </a:p>
          <a:p>
            <a:pPr marL="0" indent="0">
              <a:buNone/>
            </a:pPr>
            <a:endParaRPr lang="ro-RO" sz="1800"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4963A783-6133-4C46-BC4D-77B8A59CC6E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D5EE47BA-2AAC-0243-805D-9EF92785B1BF}"/>
              </a:ext>
            </a:extLst>
          </p:cNvPr>
          <p:cNvSpPr>
            <a:spLocks noGrp="1"/>
          </p:cNvSpPr>
          <p:nvPr>
            <p:ph type="sldNum" sz="quarter" idx="12"/>
          </p:nvPr>
        </p:nvSpPr>
        <p:spPr/>
        <p:txBody>
          <a:bodyPr/>
          <a:lstStyle/>
          <a:p>
            <a:pPr>
              <a:defRPr/>
            </a:pPr>
            <a:fld id="{88B97DED-8DB5-4EC6-A031-597F56F5B475}" type="slidenum">
              <a:rPr lang="ro-RO" altLang="en-US" smtClean="0"/>
              <a:pPr>
                <a:defRPr/>
              </a:pPr>
              <a:t>53</a:t>
            </a:fld>
            <a:endParaRPr lang="ro-RO" altLang="en-US"/>
          </a:p>
        </p:txBody>
      </p:sp>
    </p:spTree>
    <p:extLst>
      <p:ext uri="{BB962C8B-B14F-4D97-AF65-F5344CB8AC3E}">
        <p14:creationId xmlns:p14="http://schemas.microsoft.com/office/powerpoint/2010/main" val="2276924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ACB0-4BFF-0540-B338-1C564C8255B1}"/>
              </a:ext>
            </a:extLst>
          </p:cNvPr>
          <p:cNvSpPr>
            <a:spLocks noGrp="1"/>
          </p:cNvSpPr>
          <p:nvPr>
            <p:ph type="title"/>
          </p:nvPr>
        </p:nvSpPr>
        <p:spPr/>
        <p:txBody>
          <a:bodyPr/>
          <a:lstStyle/>
          <a:p>
            <a:r>
              <a:rPr lang="en-US" altLang="ro-RO" dirty="0"/>
              <a:t>Putting it all together</a:t>
            </a:r>
            <a:endParaRPr lang="ro-RO" dirty="0"/>
          </a:p>
        </p:txBody>
      </p:sp>
      <p:sp>
        <p:nvSpPr>
          <p:cNvPr id="3" name="Content Placeholder 2">
            <a:extLst>
              <a:ext uri="{FF2B5EF4-FFF2-40B4-BE49-F238E27FC236}">
                <a16:creationId xmlns:a16="http://schemas.microsoft.com/office/drawing/2014/main" id="{AA94F608-4FFA-084D-A48A-A71A20BC4C38}"/>
              </a:ext>
            </a:extLst>
          </p:cNvPr>
          <p:cNvSpPr>
            <a:spLocks noGrp="1"/>
          </p:cNvSpPr>
          <p:nvPr>
            <p:ph idx="1"/>
          </p:nvPr>
        </p:nvSpPr>
        <p:spPr/>
        <p:txBody>
          <a:bodyPr/>
          <a:lstStyle/>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JobConf</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conf</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JobConf</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WordCount.class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conf.setJobName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wordcount</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conf.setOutputKeyClass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Text.class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conf.setOutputValueClass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IntWritable.class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conf.setMapperClass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conf.setCombinerClass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Reduce.class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conf.setReducer</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Reduce.class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conf.setInputFormat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TextInputFormat.class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Conf.setOutputFormat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TextOutputFormat.class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FileInputFormat.setInputPaths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conf</a:t>
            </a:r>
            <a:r>
              <a:rPr lang="en-US" sz="1800" dirty="0">
                <a:latin typeface="Courier New" panose="02070309020205020404" pitchFamily="49" charset="0"/>
                <a:cs typeface="Courier New" panose="02070309020205020404" pitchFamily="49" charset="0"/>
              </a:rPr>
              <a:t>, new Path(</a:t>
            </a:r>
            <a:r>
              <a:rPr lang="en-US" sz="1800" dirty="0" err="1">
                <a:latin typeface="Courier New" panose="02070309020205020404" pitchFamily="49" charset="0"/>
                <a:cs typeface="Courier New" panose="02070309020205020404" pitchFamily="49" charset="0"/>
              </a:rPr>
              <a:t>args</a:t>
            </a:r>
            <a:r>
              <a:rPr lang="en-US" sz="1800" dirty="0">
                <a:latin typeface="Courier New" panose="02070309020205020404" pitchFamily="49" charset="0"/>
                <a:cs typeface="Courier New" panose="02070309020205020404" pitchFamily="49" charset="0"/>
              </a:rPr>
              <a:t>[0]));</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FileOutputFormat.setOutputPath</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conf</a:t>
            </a:r>
            <a:r>
              <a:rPr lang="en-US" sz="1800" dirty="0">
                <a:latin typeface="Courier New" panose="02070309020205020404" pitchFamily="49" charset="0"/>
                <a:cs typeface="Courier New" panose="02070309020205020404" pitchFamily="49" charset="0"/>
              </a:rPr>
              <a:t>, new Path(</a:t>
            </a:r>
            <a:r>
              <a:rPr lang="en-US" sz="1800" dirty="0" err="1">
                <a:latin typeface="Courier New" panose="02070309020205020404" pitchFamily="49" charset="0"/>
                <a:cs typeface="Courier New" panose="02070309020205020404" pitchFamily="49" charset="0"/>
              </a:rPr>
              <a:t>args</a:t>
            </a:r>
            <a:r>
              <a:rPr lang="en-US" sz="1800" dirty="0">
                <a:latin typeface="Courier New" panose="02070309020205020404" pitchFamily="49" charset="0"/>
                <a:cs typeface="Courier New" panose="02070309020205020404" pitchFamily="49" charset="0"/>
              </a:rPr>
              <a:t>[1]));</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JobClient.runJob</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conf</a:t>
            </a:r>
            <a:r>
              <a:rPr lang="en-US" sz="1800" dirty="0">
                <a:latin typeface="Courier New" panose="02070309020205020404" pitchFamily="49" charset="0"/>
                <a:cs typeface="Courier New" panose="02070309020205020404" pitchFamily="49" charset="0"/>
              </a:rPr>
              <a:t>);</a:t>
            </a:r>
            <a:endParaRPr lang="ro-RO" sz="1800"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61760F0D-F8E4-2A4D-950D-4ECF1AEF73F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DCF5C984-CBB9-1749-9EBB-D495621AEE9F}"/>
              </a:ext>
            </a:extLst>
          </p:cNvPr>
          <p:cNvSpPr>
            <a:spLocks noGrp="1"/>
          </p:cNvSpPr>
          <p:nvPr>
            <p:ph type="sldNum" sz="quarter" idx="12"/>
          </p:nvPr>
        </p:nvSpPr>
        <p:spPr/>
        <p:txBody>
          <a:bodyPr/>
          <a:lstStyle/>
          <a:p>
            <a:pPr>
              <a:defRPr/>
            </a:pPr>
            <a:fld id="{88B97DED-8DB5-4EC6-A031-597F56F5B475}" type="slidenum">
              <a:rPr lang="ro-RO" altLang="en-US" smtClean="0"/>
              <a:pPr>
                <a:defRPr/>
              </a:pPr>
              <a:t>54</a:t>
            </a:fld>
            <a:endParaRPr lang="ro-RO" altLang="en-US"/>
          </a:p>
        </p:txBody>
      </p:sp>
    </p:spTree>
    <p:extLst>
      <p:ext uri="{BB962C8B-B14F-4D97-AF65-F5344CB8AC3E}">
        <p14:creationId xmlns:p14="http://schemas.microsoft.com/office/powerpoint/2010/main" val="495659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ro-RO" dirty="0">
                <a:ea typeface="ＭＳ Ｐゴシック" panose="020B0600070205080204" pitchFamily="34" charset="-128"/>
              </a:rPr>
              <a:t>Apache Hadoop</a:t>
            </a:r>
            <a:endParaRPr lang="en-US" altLang="en-US" dirty="0">
              <a:ea typeface="ＭＳ Ｐゴシック" panose="020B0600070205080204" pitchFamily="34" charset="-128"/>
            </a:endParaRPr>
          </a:p>
        </p:txBody>
      </p:sp>
      <p:sp>
        <p:nvSpPr>
          <p:cNvPr id="21506" name="Content Placeholder 2"/>
          <p:cNvSpPr>
            <a:spLocks noGrp="1"/>
          </p:cNvSpPr>
          <p:nvPr>
            <p:ph type="subTitle" idx="1"/>
          </p:nvPr>
        </p:nvSpPr>
        <p:spPr/>
        <p:txBody>
          <a:bodyPr/>
          <a:lstStyle/>
          <a:p>
            <a:r>
              <a:rPr lang="en-US" altLang="ro-RO" dirty="0">
                <a:ea typeface="ＭＳ Ｐゴシック" panose="020B0600070205080204" pitchFamily="34" charset="-128"/>
              </a:rPr>
              <a:t>Programming environment and use cases</a:t>
            </a:r>
          </a:p>
          <a:p>
            <a:r>
              <a:rPr lang="en-US" altLang="en-US" sz="1400" dirty="0">
                <a:ea typeface="ＭＳ Ｐゴシック" panose="020B0600070205080204" pitchFamily="34" charset="-128"/>
              </a:rPr>
              <a:t>* Based on slides by </a:t>
            </a:r>
            <a:r>
              <a:rPr lang="en-US" altLang="en-US" sz="1400" dirty="0" err="1">
                <a:ea typeface="ＭＳ Ｐゴシック" panose="020B0600070205080204" pitchFamily="34" charset="-128"/>
              </a:rPr>
              <a:t>Dhruba</a:t>
            </a:r>
            <a:r>
              <a:rPr lang="en-US" altLang="en-US" sz="1400" dirty="0">
                <a:ea typeface="ＭＳ Ｐゴシック" panose="020B0600070205080204" pitchFamily="34" charset="-128"/>
              </a:rPr>
              <a:t> </a:t>
            </a:r>
            <a:r>
              <a:rPr lang="en-US" altLang="en-US" sz="1400" dirty="0" err="1">
                <a:ea typeface="ＭＳ Ｐゴシック" panose="020B0600070205080204" pitchFamily="34" charset="-128"/>
              </a:rPr>
              <a:t>Borthakur</a:t>
            </a:r>
            <a:r>
              <a:rPr lang="en-US" altLang="en-US" sz="1400" dirty="0">
                <a:ea typeface="ＭＳ Ｐゴシック" panose="020B0600070205080204" pitchFamily="34" charset="-128"/>
              </a:rPr>
              <a:t>, </a:t>
            </a:r>
            <a:r>
              <a:rPr lang="en-US" altLang="ro-RO" sz="1400" dirty="0"/>
              <a:t>Owen O’Malley (Yahoo!)</a:t>
            </a: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55</a:t>
            </a:fld>
            <a:endParaRPr lang="ro-RO" altLang="en-US" sz="900">
              <a:solidFill>
                <a:schemeClr val="bg1"/>
              </a:solidFill>
            </a:endParaRPr>
          </a:p>
        </p:txBody>
      </p:sp>
    </p:spTree>
    <p:extLst>
      <p:ext uri="{BB962C8B-B14F-4D97-AF65-F5344CB8AC3E}">
        <p14:creationId xmlns:p14="http://schemas.microsoft.com/office/powerpoint/2010/main" val="4061778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dirty="0">
                <a:ea typeface="ＭＳ Ｐゴシック" panose="020B0600070205080204" pitchFamily="34" charset="-128"/>
              </a:rPr>
              <a:t>The history of an elephant</a:t>
            </a:r>
          </a:p>
        </p:txBody>
      </p:sp>
      <p:sp>
        <p:nvSpPr>
          <p:cNvPr id="22530" name="Content Placeholder 2"/>
          <p:cNvSpPr>
            <a:spLocks noGrp="1"/>
          </p:cNvSpPr>
          <p:nvPr>
            <p:ph idx="1"/>
          </p:nvPr>
        </p:nvSpPr>
        <p:spPr/>
        <p:txBody>
          <a:bodyPr/>
          <a:lstStyle/>
          <a:p>
            <a:r>
              <a:rPr lang="en-US" dirty="0"/>
              <a:t>Hadoop is an open-source implementation based on </a:t>
            </a:r>
            <a:r>
              <a:rPr lang="en-US" b="1" dirty="0"/>
              <a:t>Google File System </a:t>
            </a:r>
            <a:r>
              <a:rPr lang="en-US" dirty="0"/>
              <a:t>(GFS) and </a:t>
            </a:r>
            <a:r>
              <a:rPr lang="en-US" b="1" dirty="0"/>
              <a:t>MapReduce </a:t>
            </a:r>
            <a:r>
              <a:rPr lang="en-US" dirty="0"/>
              <a:t>from Google</a:t>
            </a:r>
          </a:p>
          <a:p>
            <a:r>
              <a:rPr lang="en-US" dirty="0"/>
              <a:t>Hadoop was created by </a:t>
            </a:r>
            <a:r>
              <a:rPr lang="en-US" b="1" dirty="0"/>
              <a:t>Doug Cutting </a:t>
            </a:r>
            <a:r>
              <a:rPr lang="en-US" dirty="0"/>
              <a:t>and </a:t>
            </a:r>
            <a:r>
              <a:rPr lang="en-US" b="1" dirty="0"/>
              <a:t>Mike </a:t>
            </a:r>
            <a:r>
              <a:rPr lang="en-US" b="1" dirty="0" err="1"/>
              <a:t>Cafarella</a:t>
            </a:r>
            <a:r>
              <a:rPr lang="en-US" b="1" dirty="0"/>
              <a:t> </a:t>
            </a:r>
            <a:r>
              <a:rPr lang="en-US" dirty="0"/>
              <a:t>in 2005</a:t>
            </a:r>
          </a:p>
          <a:p>
            <a:r>
              <a:rPr lang="en-US" dirty="0"/>
              <a:t>Hadoop is an </a:t>
            </a:r>
            <a:r>
              <a:rPr lang="en-US" b="1" dirty="0"/>
              <a:t>Apache </a:t>
            </a:r>
            <a:r>
              <a:rPr lang="en-US" dirty="0"/>
              <a:t>open source project</a:t>
            </a:r>
            <a:r>
              <a:rPr lang="en-US" b="1" dirty="0"/>
              <a:t> </a:t>
            </a:r>
            <a:r>
              <a:rPr lang="en-US" dirty="0"/>
              <a:t>from 2006</a:t>
            </a:r>
          </a:p>
          <a:p>
            <a:r>
              <a:rPr lang="en-US" dirty="0"/>
              <a:t>Why</a:t>
            </a:r>
            <a:r>
              <a:rPr lang="ro-RO" dirty="0"/>
              <a:t> Hadoop</a:t>
            </a:r>
            <a:r>
              <a:rPr lang="en-US" dirty="0"/>
              <a:t>?</a:t>
            </a:r>
          </a:p>
          <a:p>
            <a:pPr lvl="1" eaLnBrk="1" hangingPunct="1"/>
            <a:r>
              <a:rPr lang="en-US" altLang="ro-RO" dirty="0"/>
              <a:t>Need to process huge datasets on large clusters of computers</a:t>
            </a:r>
          </a:p>
          <a:p>
            <a:pPr lvl="1" eaLnBrk="1" hangingPunct="1"/>
            <a:r>
              <a:rPr lang="en-US" altLang="ro-RO" dirty="0"/>
              <a:t>Very expensive to build reliability into each application</a:t>
            </a:r>
          </a:p>
          <a:p>
            <a:pPr lvl="1" eaLnBrk="1" hangingPunct="1"/>
            <a:r>
              <a:rPr lang="en-US" altLang="ro-RO" dirty="0"/>
              <a:t>Nodes fail every day</a:t>
            </a:r>
          </a:p>
          <a:p>
            <a:pPr lvl="2" eaLnBrk="1" hangingPunct="1"/>
            <a:r>
              <a:rPr lang="en-US" altLang="ro-RO" dirty="0"/>
              <a:t>Failure is expected, rather than exceptional</a:t>
            </a:r>
          </a:p>
          <a:p>
            <a:pPr lvl="2" eaLnBrk="1" hangingPunct="1"/>
            <a:r>
              <a:rPr lang="en-US" altLang="ro-RO" dirty="0"/>
              <a:t>The number of nodes in a cluster is not constant</a:t>
            </a:r>
          </a:p>
          <a:p>
            <a:pPr lvl="1" eaLnBrk="1" hangingPunct="1"/>
            <a:r>
              <a:rPr lang="en-US" altLang="ro-RO" dirty="0"/>
              <a:t>Need a common infrastructure</a:t>
            </a:r>
          </a:p>
          <a:p>
            <a:pPr lvl="2" eaLnBrk="1" hangingPunct="1"/>
            <a:r>
              <a:rPr lang="en-US" altLang="ro-RO" dirty="0"/>
              <a:t>Efficient, reliable, easy to use</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56</a:t>
            </a:fld>
            <a:endParaRPr lang="ro-RO" altLang="en-US" sz="900">
              <a:solidFill>
                <a:schemeClr val="bg1"/>
              </a:solidFill>
            </a:endParaRPr>
          </a:p>
        </p:txBody>
      </p:sp>
      <p:pic>
        <p:nvPicPr>
          <p:cNvPr id="7" name="Picture 6">
            <a:extLst>
              <a:ext uri="{FF2B5EF4-FFF2-40B4-BE49-F238E27FC236}">
                <a16:creationId xmlns:a16="http://schemas.microsoft.com/office/drawing/2014/main" id="{489261AC-C1BC-134C-8F3C-A83087B52DF0}"/>
              </a:ext>
            </a:extLst>
          </p:cNvPr>
          <p:cNvPicPr>
            <a:picLocks noChangeAspect="1"/>
          </p:cNvPicPr>
          <p:nvPr/>
        </p:nvPicPr>
        <p:blipFill>
          <a:blip r:embed="rId2"/>
          <a:stretch>
            <a:fillRect/>
          </a:stretch>
        </p:blipFill>
        <p:spPr>
          <a:xfrm>
            <a:off x="7543800" y="4433858"/>
            <a:ext cx="1497264" cy="2043142"/>
          </a:xfrm>
          <a:prstGeom prst="rect">
            <a:avLst/>
          </a:prstGeom>
        </p:spPr>
      </p:pic>
    </p:spTree>
    <p:extLst>
      <p:ext uri="{BB962C8B-B14F-4D97-AF65-F5344CB8AC3E}">
        <p14:creationId xmlns:p14="http://schemas.microsoft.com/office/powerpoint/2010/main" val="3986900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AF6C-8835-6349-AA1D-3F24F3102C7D}"/>
              </a:ext>
            </a:extLst>
          </p:cNvPr>
          <p:cNvSpPr>
            <a:spLocks noGrp="1"/>
          </p:cNvSpPr>
          <p:nvPr>
            <p:ph type="title"/>
          </p:nvPr>
        </p:nvSpPr>
        <p:spPr/>
        <p:txBody>
          <a:bodyPr/>
          <a:lstStyle/>
          <a:p>
            <a:r>
              <a:rPr lang="en-US" dirty="0"/>
              <a:t>Apache Hadoop Basic Modules</a:t>
            </a:r>
            <a:endParaRPr lang="ro-RO" dirty="0"/>
          </a:p>
        </p:txBody>
      </p:sp>
      <p:sp>
        <p:nvSpPr>
          <p:cNvPr id="5" name="Footer Placeholder 4">
            <a:extLst>
              <a:ext uri="{FF2B5EF4-FFF2-40B4-BE49-F238E27FC236}">
                <a16:creationId xmlns:a16="http://schemas.microsoft.com/office/drawing/2014/main" id="{5667E96B-07A6-DB43-8C16-FBB3025ADEA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F713233-715B-5C42-8A9E-687E39903CF8}"/>
              </a:ext>
            </a:extLst>
          </p:cNvPr>
          <p:cNvSpPr>
            <a:spLocks noGrp="1"/>
          </p:cNvSpPr>
          <p:nvPr>
            <p:ph type="sldNum" sz="quarter" idx="12"/>
          </p:nvPr>
        </p:nvSpPr>
        <p:spPr/>
        <p:txBody>
          <a:bodyPr/>
          <a:lstStyle/>
          <a:p>
            <a:pPr>
              <a:defRPr/>
            </a:pPr>
            <a:fld id="{88B97DED-8DB5-4EC6-A031-597F56F5B475}" type="slidenum">
              <a:rPr lang="ro-RO" altLang="en-US" smtClean="0"/>
              <a:pPr>
                <a:defRPr/>
              </a:pPr>
              <a:t>57</a:t>
            </a:fld>
            <a:endParaRPr lang="ro-RO" altLang="en-US"/>
          </a:p>
        </p:txBody>
      </p:sp>
      <p:pic>
        <p:nvPicPr>
          <p:cNvPr id="7" name="Picture 6">
            <a:extLst>
              <a:ext uri="{FF2B5EF4-FFF2-40B4-BE49-F238E27FC236}">
                <a16:creationId xmlns:a16="http://schemas.microsoft.com/office/drawing/2014/main" id="{0A83E65E-356E-4841-9BF3-17E70A5C67ED}"/>
              </a:ext>
            </a:extLst>
          </p:cNvPr>
          <p:cNvPicPr>
            <a:picLocks noChangeAspect="1"/>
          </p:cNvPicPr>
          <p:nvPr/>
        </p:nvPicPr>
        <p:blipFill>
          <a:blip r:embed="rId2"/>
          <a:stretch>
            <a:fillRect/>
          </a:stretch>
        </p:blipFill>
        <p:spPr>
          <a:xfrm>
            <a:off x="186695" y="1447800"/>
            <a:ext cx="6918065" cy="3836811"/>
          </a:xfrm>
          <a:prstGeom prst="rect">
            <a:avLst/>
          </a:prstGeom>
        </p:spPr>
      </p:pic>
      <p:sp>
        <p:nvSpPr>
          <p:cNvPr id="8" name="Rectangle 7">
            <a:extLst>
              <a:ext uri="{FF2B5EF4-FFF2-40B4-BE49-F238E27FC236}">
                <a16:creationId xmlns:a16="http://schemas.microsoft.com/office/drawing/2014/main" id="{BE8ECCE5-E89B-2147-AAE8-7C0D48DCB680}"/>
              </a:ext>
            </a:extLst>
          </p:cNvPr>
          <p:cNvSpPr/>
          <p:nvPr/>
        </p:nvSpPr>
        <p:spPr>
          <a:xfrm>
            <a:off x="552175" y="2590800"/>
            <a:ext cx="6443016" cy="2693811"/>
          </a:xfrm>
          <a:prstGeom prst="rect">
            <a:avLst/>
          </a:prstGeom>
          <a:noFill/>
          <a:ln w="2540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5EC1D86-8EFE-F645-AA26-A5291ABC78F7}"/>
              </a:ext>
            </a:extLst>
          </p:cNvPr>
          <p:cNvSpPr txBox="1"/>
          <p:nvPr/>
        </p:nvSpPr>
        <p:spPr>
          <a:xfrm>
            <a:off x="7262568" y="3029278"/>
            <a:ext cx="1805232" cy="400110"/>
          </a:xfrm>
          <a:prstGeom prst="rect">
            <a:avLst/>
          </a:prstGeom>
          <a:noFill/>
          <a:ln>
            <a:solidFill>
              <a:schemeClr val="tx1"/>
            </a:solidFill>
          </a:ln>
        </p:spPr>
        <p:txBody>
          <a:bodyPr wrap="square" rtlCol="0">
            <a:spAutoFit/>
          </a:bodyPr>
          <a:lstStyle/>
          <a:p>
            <a:r>
              <a:rPr lang="en-US" sz="2000" dirty="0"/>
              <a:t>Computation</a:t>
            </a:r>
          </a:p>
        </p:txBody>
      </p:sp>
      <p:sp>
        <p:nvSpPr>
          <p:cNvPr id="10" name="TextBox 9">
            <a:extLst>
              <a:ext uri="{FF2B5EF4-FFF2-40B4-BE49-F238E27FC236}">
                <a16:creationId xmlns:a16="http://schemas.microsoft.com/office/drawing/2014/main" id="{DC6ED8F0-C499-1146-8AF8-C67E778EEE7F}"/>
              </a:ext>
            </a:extLst>
          </p:cNvPr>
          <p:cNvSpPr txBox="1"/>
          <p:nvPr/>
        </p:nvSpPr>
        <p:spPr>
          <a:xfrm>
            <a:off x="7262568" y="4294671"/>
            <a:ext cx="1805232" cy="400110"/>
          </a:xfrm>
          <a:prstGeom prst="rect">
            <a:avLst/>
          </a:prstGeom>
          <a:noFill/>
          <a:ln>
            <a:solidFill>
              <a:schemeClr val="tx1"/>
            </a:solidFill>
          </a:ln>
        </p:spPr>
        <p:txBody>
          <a:bodyPr wrap="square" rtlCol="0">
            <a:spAutoFit/>
          </a:bodyPr>
          <a:lstStyle/>
          <a:p>
            <a:pPr algn="ctr"/>
            <a:r>
              <a:rPr lang="en-US" sz="2000" dirty="0"/>
              <a:t>Storage</a:t>
            </a:r>
          </a:p>
        </p:txBody>
      </p:sp>
      <p:sp>
        <p:nvSpPr>
          <p:cNvPr id="11" name="Right Arrow 10">
            <a:extLst>
              <a:ext uri="{FF2B5EF4-FFF2-40B4-BE49-F238E27FC236}">
                <a16:creationId xmlns:a16="http://schemas.microsoft.com/office/drawing/2014/main" id="{BCF6E662-40AF-DD45-9245-D4E4920B965C}"/>
              </a:ext>
            </a:extLst>
          </p:cNvPr>
          <p:cNvSpPr/>
          <p:nvPr/>
        </p:nvSpPr>
        <p:spPr>
          <a:xfrm>
            <a:off x="6720228" y="3199504"/>
            <a:ext cx="542340" cy="1702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6B1173D-5F98-0646-BEE4-94F8238A26C4}"/>
              </a:ext>
            </a:extLst>
          </p:cNvPr>
          <p:cNvSpPr/>
          <p:nvPr/>
        </p:nvSpPr>
        <p:spPr>
          <a:xfrm>
            <a:off x="6720228" y="4399427"/>
            <a:ext cx="542340" cy="1702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AA92416F-4AF4-A642-A795-73A65459DA51}"/>
              </a:ext>
            </a:extLst>
          </p:cNvPr>
          <p:cNvPicPr>
            <a:picLocks noChangeAspect="1"/>
          </p:cNvPicPr>
          <p:nvPr/>
        </p:nvPicPr>
        <p:blipFill>
          <a:blip r:embed="rId3"/>
          <a:stretch>
            <a:fillRect/>
          </a:stretch>
        </p:blipFill>
        <p:spPr>
          <a:xfrm>
            <a:off x="7121526" y="5455409"/>
            <a:ext cx="2022474" cy="1094125"/>
          </a:xfrm>
          <a:prstGeom prst="rect">
            <a:avLst/>
          </a:prstGeom>
        </p:spPr>
      </p:pic>
    </p:spTree>
    <p:extLst>
      <p:ext uri="{BB962C8B-B14F-4D97-AF65-F5344CB8AC3E}">
        <p14:creationId xmlns:p14="http://schemas.microsoft.com/office/powerpoint/2010/main" val="128897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1D16-723D-9F49-9409-BD5510B0FEBA}"/>
              </a:ext>
            </a:extLst>
          </p:cNvPr>
          <p:cNvSpPr>
            <a:spLocks noGrp="1"/>
          </p:cNvSpPr>
          <p:nvPr>
            <p:ph type="title"/>
          </p:nvPr>
        </p:nvSpPr>
        <p:spPr/>
        <p:txBody>
          <a:bodyPr/>
          <a:lstStyle/>
          <a:p>
            <a:r>
              <a:rPr lang="en-US" altLang="ro-RO" dirty="0"/>
              <a:t>Distributed File System</a:t>
            </a:r>
            <a:endParaRPr lang="ro-RO" dirty="0"/>
          </a:p>
        </p:txBody>
      </p:sp>
      <p:sp>
        <p:nvSpPr>
          <p:cNvPr id="3" name="Content Placeholder 2">
            <a:extLst>
              <a:ext uri="{FF2B5EF4-FFF2-40B4-BE49-F238E27FC236}">
                <a16:creationId xmlns:a16="http://schemas.microsoft.com/office/drawing/2014/main" id="{6F5BABAC-A181-2E4D-B5A8-17549A5F5349}"/>
              </a:ext>
            </a:extLst>
          </p:cNvPr>
          <p:cNvSpPr>
            <a:spLocks noGrp="1"/>
          </p:cNvSpPr>
          <p:nvPr>
            <p:ph idx="1"/>
          </p:nvPr>
        </p:nvSpPr>
        <p:spPr/>
        <p:txBody>
          <a:bodyPr/>
          <a:lstStyle/>
          <a:p>
            <a:pPr eaLnBrk="1" hangingPunct="1"/>
            <a:r>
              <a:rPr lang="en-US" altLang="ro-RO" dirty="0"/>
              <a:t>Single Namespace for entire cluster</a:t>
            </a:r>
          </a:p>
          <a:p>
            <a:pPr eaLnBrk="1" hangingPunct="1"/>
            <a:r>
              <a:rPr lang="en-US" altLang="ro-RO" dirty="0"/>
              <a:t>Data Coherency</a:t>
            </a:r>
          </a:p>
          <a:p>
            <a:pPr lvl="1" eaLnBrk="1" hangingPunct="1"/>
            <a:r>
              <a:rPr lang="en-US" altLang="ro-RO" dirty="0"/>
              <a:t>Write-once-read-many access model</a:t>
            </a:r>
          </a:p>
          <a:p>
            <a:pPr lvl="1" eaLnBrk="1" hangingPunct="1"/>
            <a:r>
              <a:rPr lang="en-US" altLang="ro-RO" dirty="0"/>
              <a:t>Client can only append to existing files</a:t>
            </a:r>
          </a:p>
          <a:p>
            <a:pPr eaLnBrk="1" hangingPunct="1"/>
            <a:r>
              <a:rPr lang="en-US" altLang="ro-RO" dirty="0"/>
              <a:t>Files are broken up into blocks</a:t>
            </a:r>
          </a:p>
          <a:p>
            <a:pPr lvl="1" eaLnBrk="1" hangingPunct="1"/>
            <a:r>
              <a:rPr lang="en-US" altLang="ro-RO" dirty="0"/>
              <a:t>Typically 64MB block size</a:t>
            </a:r>
          </a:p>
          <a:p>
            <a:pPr lvl="1" eaLnBrk="1" hangingPunct="1"/>
            <a:r>
              <a:rPr lang="en-US" altLang="ro-RO" dirty="0"/>
              <a:t>Each block replicated on multiple Data Nodes</a:t>
            </a:r>
          </a:p>
          <a:p>
            <a:pPr eaLnBrk="1" hangingPunct="1"/>
            <a:r>
              <a:rPr lang="en-US" altLang="ro-RO" dirty="0"/>
              <a:t>Intelligent Client</a:t>
            </a:r>
          </a:p>
          <a:p>
            <a:pPr lvl="1" eaLnBrk="1" hangingPunct="1"/>
            <a:r>
              <a:rPr lang="en-US" altLang="ro-RO" dirty="0"/>
              <a:t>Client can find location of blocks</a:t>
            </a:r>
          </a:p>
          <a:p>
            <a:pPr lvl="1" eaLnBrk="1" hangingPunct="1"/>
            <a:r>
              <a:rPr lang="en-US" altLang="ro-RO" dirty="0"/>
              <a:t>Client accesses data directly from Data Node</a:t>
            </a:r>
          </a:p>
        </p:txBody>
      </p:sp>
      <p:sp>
        <p:nvSpPr>
          <p:cNvPr id="5" name="Footer Placeholder 4">
            <a:extLst>
              <a:ext uri="{FF2B5EF4-FFF2-40B4-BE49-F238E27FC236}">
                <a16:creationId xmlns:a16="http://schemas.microsoft.com/office/drawing/2014/main" id="{F408B678-E6EE-CE40-B165-72D849FE4552}"/>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FE8EB84B-A0DE-8440-95B4-58D602853110}"/>
              </a:ext>
            </a:extLst>
          </p:cNvPr>
          <p:cNvSpPr>
            <a:spLocks noGrp="1"/>
          </p:cNvSpPr>
          <p:nvPr>
            <p:ph type="sldNum" sz="quarter" idx="12"/>
          </p:nvPr>
        </p:nvSpPr>
        <p:spPr/>
        <p:txBody>
          <a:bodyPr/>
          <a:lstStyle/>
          <a:p>
            <a:pPr>
              <a:defRPr/>
            </a:pPr>
            <a:fld id="{88B97DED-8DB5-4EC6-A031-597F56F5B475}" type="slidenum">
              <a:rPr lang="ro-RO" altLang="en-US" smtClean="0"/>
              <a:pPr>
                <a:defRPr/>
              </a:pPr>
              <a:t>58</a:t>
            </a:fld>
            <a:endParaRPr lang="ro-RO" altLang="en-US"/>
          </a:p>
        </p:txBody>
      </p:sp>
    </p:spTree>
    <p:extLst>
      <p:ext uri="{BB962C8B-B14F-4D97-AF65-F5344CB8AC3E}">
        <p14:creationId xmlns:p14="http://schemas.microsoft.com/office/powerpoint/2010/main" val="61012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AC72-E292-7747-B661-F2BF6A081990}"/>
              </a:ext>
            </a:extLst>
          </p:cNvPr>
          <p:cNvSpPr>
            <a:spLocks noGrp="1"/>
          </p:cNvSpPr>
          <p:nvPr>
            <p:ph type="title"/>
          </p:nvPr>
        </p:nvSpPr>
        <p:spPr/>
        <p:txBody>
          <a:bodyPr/>
          <a:lstStyle/>
          <a:p>
            <a:r>
              <a:rPr lang="en-US" dirty="0"/>
              <a:t>Hadoop HDFS</a:t>
            </a:r>
            <a:endParaRPr lang="ro-RO" dirty="0"/>
          </a:p>
        </p:txBody>
      </p:sp>
      <p:sp>
        <p:nvSpPr>
          <p:cNvPr id="3" name="Content Placeholder 2">
            <a:extLst>
              <a:ext uri="{FF2B5EF4-FFF2-40B4-BE49-F238E27FC236}">
                <a16:creationId xmlns:a16="http://schemas.microsoft.com/office/drawing/2014/main" id="{6F8EE9E7-AE30-C84E-BC77-616AF49060C3}"/>
              </a:ext>
            </a:extLst>
          </p:cNvPr>
          <p:cNvSpPr>
            <a:spLocks noGrp="1"/>
          </p:cNvSpPr>
          <p:nvPr>
            <p:ph idx="1"/>
          </p:nvPr>
        </p:nvSpPr>
        <p:spPr/>
        <p:txBody>
          <a:bodyPr/>
          <a:lstStyle/>
          <a:p>
            <a:r>
              <a:rPr lang="en-US" sz="2000" dirty="0"/>
              <a:t>Hadoop distributed File System (based on Google File System (GFS) paper, 2004)</a:t>
            </a:r>
          </a:p>
          <a:p>
            <a:pPr lvl="1"/>
            <a:r>
              <a:rPr lang="en-US" dirty="0"/>
              <a:t>Serves as the distributed file system for most tools in the Hadoop ecosystem</a:t>
            </a:r>
          </a:p>
          <a:p>
            <a:pPr lvl="1"/>
            <a:r>
              <a:rPr lang="en-US" dirty="0"/>
              <a:t>Scalability for large data sets </a:t>
            </a:r>
          </a:p>
          <a:p>
            <a:pPr lvl="1"/>
            <a:r>
              <a:rPr lang="en-US" dirty="0"/>
              <a:t>Reliability to cope with hardware failures </a:t>
            </a:r>
          </a:p>
          <a:p>
            <a:r>
              <a:rPr lang="en-US" sz="2000" dirty="0"/>
              <a:t>HDFS good for:</a:t>
            </a:r>
          </a:p>
          <a:p>
            <a:pPr lvl="1"/>
            <a:r>
              <a:rPr lang="en-US" dirty="0"/>
              <a:t>Large files</a:t>
            </a:r>
          </a:p>
          <a:p>
            <a:pPr lvl="1"/>
            <a:r>
              <a:rPr lang="en-US" dirty="0"/>
              <a:t>Streaming data</a:t>
            </a:r>
          </a:p>
          <a:p>
            <a:r>
              <a:rPr lang="en-US" sz="2000" dirty="0"/>
              <a:t>Not good for:</a:t>
            </a:r>
          </a:p>
          <a:p>
            <a:pPr lvl="1"/>
            <a:r>
              <a:rPr lang="en-US" dirty="0"/>
              <a:t>Lots of small files</a:t>
            </a:r>
          </a:p>
          <a:p>
            <a:pPr lvl="1"/>
            <a:r>
              <a:rPr lang="en-US" dirty="0"/>
              <a:t>Random access to files</a:t>
            </a:r>
          </a:p>
          <a:p>
            <a:pPr lvl="1"/>
            <a:r>
              <a:rPr lang="en-US" dirty="0"/>
              <a:t>Low latency access</a:t>
            </a:r>
          </a:p>
        </p:txBody>
      </p:sp>
      <p:sp>
        <p:nvSpPr>
          <p:cNvPr id="5" name="Footer Placeholder 4">
            <a:extLst>
              <a:ext uri="{FF2B5EF4-FFF2-40B4-BE49-F238E27FC236}">
                <a16:creationId xmlns:a16="http://schemas.microsoft.com/office/drawing/2014/main" id="{8285F868-20FD-584F-984E-752A2E114D0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931B7E1-38B1-2C4A-9AC9-303110764289}"/>
              </a:ext>
            </a:extLst>
          </p:cNvPr>
          <p:cNvSpPr>
            <a:spLocks noGrp="1"/>
          </p:cNvSpPr>
          <p:nvPr>
            <p:ph type="sldNum" sz="quarter" idx="12"/>
          </p:nvPr>
        </p:nvSpPr>
        <p:spPr/>
        <p:txBody>
          <a:bodyPr/>
          <a:lstStyle/>
          <a:p>
            <a:pPr>
              <a:defRPr/>
            </a:pPr>
            <a:fld id="{88B97DED-8DB5-4EC6-A031-597F56F5B475}" type="slidenum">
              <a:rPr lang="ro-RO" altLang="en-US" smtClean="0"/>
              <a:pPr>
                <a:defRPr/>
              </a:pPr>
              <a:t>59</a:t>
            </a:fld>
            <a:endParaRPr lang="ro-RO" altLang="en-US"/>
          </a:p>
        </p:txBody>
      </p:sp>
    </p:spTree>
    <p:extLst>
      <p:ext uri="{BB962C8B-B14F-4D97-AF65-F5344CB8AC3E}">
        <p14:creationId xmlns:p14="http://schemas.microsoft.com/office/powerpoint/2010/main" val="1381631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6" descr="Graphical user interface, text, application, email&#10;&#10;Description automatically generated">
            <a:extLst>
              <a:ext uri="{FF2B5EF4-FFF2-40B4-BE49-F238E27FC236}">
                <a16:creationId xmlns:a16="http://schemas.microsoft.com/office/drawing/2014/main" id="{262C7EF6-9D99-6947-AC84-0C53D1CFA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24173" y="3348415"/>
            <a:ext cx="4045852" cy="2405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Content Placeholder 10" descr="Logo, company name&#10;&#10;Description automatically generated">
            <a:extLst>
              <a:ext uri="{FF2B5EF4-FFF2-40B4-BE49-F238E27FC236}">
                <a16:creationId xmlns:a16="http://schemas.microsoft.com/office/drawing/2014/main" id="{5FCB6982-036B-D54C-9F63-F0CBD4B2AB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45135" y="1103652"/>
            <a:ext cx="5256484" cy="3719211"/>
          </a:xfrm>
        </p:spPr>
      </p:pic>
      <p:sp>
        <p:nvSpPr>
          <p:cNvPr id="2" name="Title 1"/>
          <p:cNvSpPr>
            <a:spLocks noGrp="1"/>
          </p:cNvSpPr>
          <p:nvPr>
            <p:ph type="title"/>
          </p:nvPr>
        </p:nvSpPr>
        <p:spPr/>
        <p:txBody>
          <a:bodyPr/>
          <a:lstStyle/>
          <a:p>
            <a:r>
              <a:rPr lang="en-US" dirty="0"/>
              <a:t>Understanding Big Data</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6</a:t>
            </a:fld>
            <a:endParaRPr lang="ro-RO" altLang="en-US"/>
          </a:p>
        </p:txBody>
      </p:sp>
      <p:sp>
        <p:nvSpPr>
          <p:cNvPr id="8" name="Rectangle 7"/>
          <p:cNvSpPr/>
          <p:nvPr/>
        </p:nvSpPr>
        <p:spPr>
          <a:xfrm>
            <a:off x="266700" y="5633134"/>
            <a:ext cx="8763000" cy="646331"/>
          </a:xfrm>
          <a:prstGeom prst="rect">
            <a:avLst/>
          </a:prstGeom>
        </p:spPr>
        <p:txBody>
          <a:bodyPr wrap="square">
            <a:spAutoFit/>
          </a:bodyPr>
          <a:lstStyle/>
          <a:p>
            <a:r>
              <a:rPr lang="en-US" i="1" dirty="0">
                <a:solidFill>
                  <a:srgbClr val="333333"/>
                </a:solidFill>
                <a:latin typeface="Book Antiqua" charset="0"/>
              </a:rPr>
              <a:t>Dataset whose volume, velocity, variety and complexity are beyond the ability of commonly used tools to capture, process, store, manage and analyze them can be termed as </a:t>
            </a:r>
            <a:r>
              <a:rPr lang="en-US" b="1" i="1" dirty="0">
                <a:solidFill>
                  <a:srgbClr val="333333"/>
                </a:solidFill>
                <a:latin typeface="Book Antiqua" charset="0"/>
              </a:rPr>
              <a:t>BIG DATA</a:t>
            </a:r>
            <a:r>
              <a:rPr lang="en-US" i="1" dirty="0">
                <a:solidFill>
                  <a:srgbClr val="333333"/>
                </a:solidFill>
                <a:latin typeface="Book Antiqua" charset="0"/>
              </a:rPr>
              <a:t>.</a:t>
            </a:r>
            <a:endParaRPr lang="en-US" dirty="0"/>
          </a:p>
        </p:txBody>
      </p:sp>
      <p:sp>
        <p:nvSpPr>
          <p:cNvPr id="10" name="Rectangle 9"/>
          <p:cNvSpPr/>
          <p:nvPr/>
        </p:nvSpPr>
        <p:spPr>
          <a:xfrm>
            <a:off x="5405020" y="5249333"/>
            <a:ext cx="3602268" cy="369332"/>
          </a:xfrm>
          <a:prstGeom prst="rect">
            <a:avLst/>
          </a:prstGeom>
        </p:spPr>
        <p:txBody>
          <a:bodyPr wrap="none">
            <a:spAutoFit/>
          </a:bodyPr>
          <a:lstStyle/>
          <a:p>
            <a:r>
              <a:rPr lang="en-US">
                <a:solidFill>
                  <a:srgbClr val="1155CC"/>
                </a:solidFill>
                <a:latin typeface="proxima-nova" charset="0"/>
                <a:hlinkClick r:id="rId4"/>
              </a:rPr>
              <a:t>2.5 quintillion</a:t>
            </a:r>
            <a:r>
              <a:rPr lang="en-US">
                <a:solidFill>
                  <a:srgbClr val="707070"/>
                </a:solidFill>
                <a:latin typeface="proxima-nova" charset="0"/>
              </a:rPr>
              <a:t> bytes of data each day</a:t>
            </a:r>
            <a:endParaRPr lang="en-US"/>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9045" y="1257537"/>
            <a:ext cx="2133600" cy="1993930"/>
          </a:xfrm>
          <a:prstGeom prst="rect">
            <a:avLst/>
          </a:prstGeom>
        </p:spPr>
      </p:pic>
    </p:spTree>
    <p:extLst>
      <p:ext uri="{BB962C8B-B14F-4D97-AF65-F5344CB8AC3E}">
        <p14:creationId xmlns:p14="http://schemas.microsoft.com/office/powerpoint/2010/main" val="977882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62AF-7743-204D-B88E-F50FE0EEE996}"/>
              </a:ext>
            </a:extLst>
          </p:cNvPr>
          <p:cNvSpPr>
            <a:spLocks noGrp="1"/>
          </p:cNvSpPr>
          <p:nvPr>
            <p:ph type="title"/>
          </p:nvPr>
        </p:nvSpPr>
        <p:spPr>
          <a:xfrm>
            <a:off x="381000" y="457200"/>
            <a:ext cx="8382000" cy="487363"/>
          </a:xfrm>
        </p:spPr>
        <p:txBody>
          <a:bodyPr/>
          <a:lstStyle/>
          <a:p>
            <a:r>
              <a:rPr lang="en-US" dirty="0"/>
              <a:t>Design of HDFS</a:t>
            </a:r>
            <a:endParaRPr lang="ro-RO" dirty="0"/>
          </a:p>
        </p:txBody>
      </p:sp>
      <p:sp>
        <p:nvSpPr>
          <p:cNvPr id="3" name="Content Placeholder 2">
            <a:extLst>
              <a:ext uri="{FF2B5EF4-FFF2-40B4-BE49-F238E27FC236}">
                <a16:creationId xmlns:a16="http://schemas.microsoft.com/office/drawing/2014/main" id="{61C490E9-B967-8A44-B40D-7031CACC0A77}"/>
              </a:ext>
            </a:extLst>
          </p:cNvPr>
          <p:cNvSpPr>
            <a:spLocks noGrp="1"/>
          </p:cNvSpPr>
          <p:nvPr>
            <p:ph idx="1"/>
          </p:nvPr>
        </p:nvSpPr>
        <p:spPr>
          <a:xfrm>
            <a:off x="190070" y="1174103"/>
            <a:ext cx="4344260" cy="2258852"/>
          </a:xfrm>
        </p:spPr>
        <p:txBody>
          <a:bodyPr/>
          <a:lstStyle/>
          <a:p>
            <a:r>
              <a:rPr lang="en-US" sz="1600" dirty="0"/>
              <a:t>Master-Slave design</a:t>
            </a:r>
          </a:p>
          <a:p>
            <a:r>
              <a:rPr lang="en-US" sz="1600" dirty="0"/>
              <a:t>Master Node</a:t>
            </a:r>
          </a:p>
          <a:p>
            <a:pPr lvl="1"/>
            <a:r>
              <a:rPr lang="en-US" sz="1400" dirty="0"/>
              <a:t>Single </a:t>
            </a:r>
            <a:r>
              <a:rPr lang="en-US" sz="1400" dirty="0" err="1"/>
              <a:t>NameNode</a:t>
            </a:r>
            <a:r>
              <a:rPr lang="en-US" sz="1400" dirty="0"/>
              <a:t> for managing metadata</a:t>
            </a:r>
          </a:p>
          <a:p>
            <a:r>
              <a:rPr lang="en-US" sz="1600" dirty="0"/>
              <a:t>Slave Nodes</a:t>
            </a:r>
          </a:p>
          <a:p>
            <a:pPr lvl="1"/>
            <a:r>
              <a:rPr lang="en-US" sz="1400" dirty="0"/>
              <a:t>Multiple </a:t>
            </a:r>
            <a:r>
              <a:rPr lang="en-US" sz="1400" dirty="0" err="1"/>
              <a:t>DataNodes</a:t>
            </a:r>
            <a:r>
              <a:rPr lang="en-US" sz="1400" dirty="0"/>
              <a:t> for storing data</a:t>
            </a:r>
          </a:p>
          <a:p>
            <a:r>
              <a:rPr lang="en-US" sz="1600" dirty="0"/>
              <a:t>Other</a:t>
            </a:r>
          </a:p>
          <a:p>
            <a:pPr lvl="1"/>
            <a:r>
              <a:rPr lang="en-US" sz="1400" dirty="0"/>
              <a:t>Secondary </a:t>
            </a:r>
            <a:r>
              <a:rPr lang="en-US" sz="1400" dirty="0" err="1"/>
              <a:t>NameNode</a:t>
            </a:r>
            <a:r>
              <a:rPr lang="en-US" sz="1400" dirty="0"/>
              <a:t> as a backup</a:t>
            </a:r>
          </a:p>
        </p:txBody>
      </p:sp>
      <p:sp>
        <p:nvSpPr>
          <p:cNvPr id="5" name="Footer Placeholder 4">
            <a:extLst>
              <a:ext uri="{FF2B5EF4-FFF2-40B4-BE49-F238E27FC236}">
                <a16:creationId xmlns:a16="http://schemas.microsoft.com/office/drawing/2014/main" id="{4043E409-2A9D-F649-A301-C2A7CED2C2F8}"/>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ECCC5C41-513F-0349-9A72-38D23FA0C7C3}"/>
              </a:ext>
            </a:extLst>
          </p:cNvPr>
          <p:cNvSpPr>
            <a:spLocks noGrp="1"/>
          </p:cNvSpPr>
          <p:nvPr>
            <p:ph type="sldNum" sz="quarter" idx="12"/>
          </p:nvPr>
        </p:nvSpPr>
        <p:spPr/>
        <p:txBody>
          <a:bodyPr/>
          <a:lstStyle/>
          <a:p>
            <a:pPr>
              <a:defRPr/>
            </a:pPr>
            <a:fld id="{88B97DED-8DB5-4EC6-A031-597F56F5B475}" type="slidenum">
              <a:rPr lang="ro-RO" altLang="en-US" smtClean="0"/>
              <a:pPr>
                <a:defRPr/>
              </a:pPr>
              <a:t>60</a:t>
            </a:fld>
            <a:endParaRPr lang="ro-RO" altLang="en-US"/>
          </a:p>
        </p:txBody>
      </p:sp>
      <p:grpSp>
        <p:nvGrpSpPr>
          <p:cNvPr id="30" name="Group 29">
            <a:extLst>
              <a:ext uri="{FF2B5EF4-FFF2-40B4-BE49-F238E27FC236}">
                <a16:creationId xmlns:a16="http://schemas.microsoft.com/office/drawing/2014/main" id="{772C0F8D-8434-F042-8345-33E7E0ABC27F}"/>
              </a:ext>
            </a:extLst>
          </p:cNvPr>
          <p:cNvGrpSpPr/>
          <p:nvPr/>
        </p:nvGrpSpPr>
        <p:grpSpPr>
          <a:xfrm>
            <a:off x="533400" y="3423495"/>
            <a:ext cx="5544166" cy="3044813"/>
            <a:chOff x="2312742" y="2590800"/>
            <a:chExt cx="6660424" cy="3585634"/>
          </a:xfrm>
        </p:grpSpPr>
        <p:sp>
          <p:nvSpPr>
            <p:cNvPr id="7" name="Rectangle 6">
              <a:extLst>
                <a:ext uri="{FF2B5EF4-FFF2-40B4-BE49-F238E27FC236}">
                  <a16:creationId xmlns:a16="http://schemas.microsoft.com/office/drawing/2014/main" id="{C4184A74-D132-F543-8633-4BD748184BC8}"/>
                </a:ext>
              </a:extLst>
            </p:cNvPr>
            <p:cNvSpPr/>
            <p:nvPr/>
          </p:nvSpPr>
          <p:spPr>
            <a:xfrm>
              <a:off x="5181600" y="2590800"/>
              <a:ext cx="1242642" cy="867172"/>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NameNode</a:t>
              </a:r>
            </a:p>
          </p:txBody>
        </p:sp>
        <p:sp>
          <p:nvSpPr>
            <p:cNvPr id="8" name="Rectangle 7">
              <a:extLst>
                <a:ext uri="{FF2B5EF4-FFF2-40B4-BE49-F238E27FC236}">
                  <a16:creationId xmlns:a16="http://schemas.microsoft.com/office/drawing/2014/main" id="{3F0237EF-AE5C-1242-B007-FE8E3792C386}"/>
                </a:ext>
              </a:extLst>
            </p:cNvPr>
            <p:cNvSpPr/>
            <p:nvPr/>
          </p:nvSpPr>
          <p:spPr>
            <a:xfrm>
              <a:off x="2750938" y="4024707"/>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9" name="Rectangle 8">
              <a:extLst>
                <a:ext uri="{FF2B5EF4-FFF2-40B4-BE49-F238E27FC236}">
                  <a16:creationId xmlns:a16="http://schemas.microsoft.com/office/drawing/2014/main" id="{BE74DA71-45A7-5D43-8FF3-026A45528156}"/>
                </a:ext>
              </a:extLst>
            </p:cNvPr>
            <p:cNvSpPr/>
            <p:nvPr/>
          </p:nvSpPr>
          <p:spPr>
            <a:xfrm>
              <a:off x="2750938" y="4914545"/>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10" name="Rectangle 9">
              <a:extLst>
                <a:ext uri="{FF2B5EF4-FFF2-40B4-BE49-F238E27FC236}">
                  <a16:creationId xmlns:a16="http://schemas.microsoft.com/office/drawing/2014/main" id="{21C67A27-37EF-E34F-80E1-E65704F758F8}"/>
                </a:ext>
              </a:extLst>
            </p:cNvPr>
            <p:cNvSpPr/>
            <p:nvPr/>
          </p:nvSpPr>
          <p:spPr>
            <a:xfrm>
              <a:off x="4364466" y="4914545"/>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11" name="Rectangle 10">
              <a:extLst>
                <a:ext uri="{FF2B5EF4-FFF2-40B4-BE49-F238E27FC236}">
                  <a16:creationId xmlns:a16="http://schemas.microsoft.com/office/drawing/2014/main" id="{DDB0B789-8880-844D-BB15-1A529408F0F3}"/>
                </a:ext>
              </a:extLst>
            </p:cNvPr>
            <p:cNvSpPr/>
            <p:nvPr/>
          </p:nvSpPr>
          <p:spPr>
            <a:xfrm>
              <a:off x="5982632" y="4969170"/>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12" name="Rectangle 11">
              <a:extLst>
                <a:ext uri="{FF2B5EF4-FFF2-40B4-BE49-F238E27FC236}">
                  <a16:creationId xmlns:a16="http://schemas.microsoft.com/office/drawing/2014/main" id="{336D25EC-FA40-CB4D-8F07-D8BF1F3AC100}"/>
                </a:ext>
              </a:extLst>
            </p:cNvPr>
            <p:cNvSpPr/>
            <p:nvPr/>
          </p:nvSpPr>
          <p:spPr>
            <a:xfrm>
              <a:off x="7607625" y="4026889"/>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13" name="Rectangle 12">
              <a:extLst>
                <a:ext uri="{FF2B5EF4-FFF2-40B4-BE49-F238E27FC236}">
                  <a16:creationId xmlns:a16="http://schemas.microsoft.com/office/drawing/2014/main" id="{E4099AF0-1800-304C-B502-114C9245C32B}"/>
                </a:ext>
              </a:extLst>
            </p:cNvPr>
            <p:cNvSpPr/>
            <p:nvPr/>
          </p:nvSpPr>
          <p:spPr>
            <a:xfrm>
              <a:off x="7607625" y="4969170"/>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cxnSp>
          <p:nvCxnSpPr>
            <p:cNvPr id="14" name="Straight Arrow Connector 13">
              <a:extLst>
                <a:ext uri="{FF2B5EF4-FFF2-40B4-BE49-F238E27FC236}">
                  <a16:creationId xmlns:a16="http://schemas.microsoft.com/office/drawing/2014/main" id="{E82EA917-236F-D04B-A524-9BD4463207C4}"/>
                </a:ext>
              </a:extLst>
            </p:cNvPr>
            <p:cNvCxnSpPr/>
            <p:nvPr/>
          </p:nvCxnSpPr>
          <p:spPr>
            <a:xfrm flipH="1">
              <a:off x="3611229" y="3457972"/>
              <a:ext cx="2068793" cy="56673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042EBB1-5DF6-4B4D-8E93-68D1D6B500E7}"/>
                </a:ext>
              </a:extLst>
            </p:cNvPr>
            <p:cNvCxnSpPr/>
            <p:nvPr/>
          </p:nvCxnSpPr>
          <p:spPr>
            <a:xfrm flipH="1">
              <a:off x="5181600" y="3457972"/>
              <a:ext cx="498423" cy="56673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7F5223A-83AE-2242-A032-BF8E39836F3F}"/>
                </a:ext>
              </a:extLst>
            </p:cNvPr>
            <p:cNvCxnSpPr/>
            <p:nvPr/>
          </p:nvCxnSpPr>
          <p:spPr>
            <a:xfrm>
              <a:off x="5680022" y="3457972"/>
              <a:ext cx="2423835" cy="56673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4C95025-FABA-FE4D-BEA8-4FCEC592148F}"/>
                </a:ext>
              </a:extLst>
            </p:cNvPr>
            <p:cNvCxnSpPr/>
            <p:nvPr/>
          </p:nvCxnSpPr>
          <p:spPr>
            <a:xfrm>
              <a:off x="5680022" y="3457972"/>
              <a:ext cx="744220" cy="56891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371CA69-F215-6F4F-AD22-44464DB5F2B8}"/>
                </a:ext>
              </a:extLst>
            </p:cNvPr>
            <p:cNvCxnSpPr/>
            <p:nvPr/>
          </p:nvCxnSpPr>
          <p:spPr>
            <a:xfrm flipH="1">
              <a:off x="3611229" y="3460154"/>
              <a:ext cx="2118779" cy="14543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A7EBBD3-6DD1-5643-A734-73425E705A9E}"/>
                </a:ext>
              </a:extLst>
            </p:cNvPr>
            <p:cNvCxnSpPr/>
            <p:nvPr/>
          </p:nvCxnSpPr>
          <p:spPr>
            <a:xfrm>
              <a:off x="5730008" y="3460154"/>
              <a:ext cx="2373849" cy="15090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4B5EC55-BC48-3446-A46F-1EFEDFC8657B}"/>
                </a:ext>
              </a:extLst>
            </p:cNvPr>
            <p:cNvCxnSpPr>
              <a:endCxn id="14" idx="0"/>
            </p:cNvCxnSpPr>
            <p:nvPr/>
          </p:nvCxnSpPr>
          <p:spPr>
            <a:xfrm flipH="1">
              <a:off x="5047237" y="3460154"/>
              <a:ext cx="682770" cy="14543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F5BB1A0B-43DE-BA43-BEF1-710D18DCF2E9}"/>
                </a:ext>
              </a:extLst>
            </p:cNvPr>
            <p:cNvSpPr/>
            <p:nvPr/>
          </p:nvSpPr>
          <p:spPr>
            <a:xfrm>
              <a:off x="4364466" y="4024707"/>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cxnSp>
          <p:nvCxnSpPr>
            <p:cNvPr id="22" name="Straight Arrow Connector 21">
              <a:extLst>
                <a:ext uri="{FF2B5EF4-FFF2-40B4-BE49-F238E27FC236}">
                  <a16:creationId xmlns:a16="http://schemas.microsoft.com/office/drawing/2014/main" id="{9A7E29F3-3DA0-3644-80F9-0C74F8AD41F4}"/>
                </a:ext>
              </a:extLst>
            </p:cNvPr>
            <p:cNvCxnSpPr/>
            <p:nvPr/>
          </p:nvCxnSpPr>
          <p:spPr>
            <a:xfrm>
              <a:off x="5730008" y="3460154"/>
              <a:ext cx="694234" cy="15090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1037271-8CBF-C040-99C7-0C121590FA54}"/>
                </a:ext>
              </a:extLst>
            </p:cNvPr>
            <p:cNvSpPr/>
            <p:nvPr/>
          </p:nvSpPr>
          <p:spPr>
            <a:xfrm>
              <a:off x="5982632" y="4024707"/>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24" name="Rectangle 23">
              <a:extLst>
                <a:ext uri="{FF2B5EF4-FFF2-40B4-BE49-F238E27FC236}">
                  <a16:creationId xmlns:a16="http://schemas.microsoft.com/office/drawing/2014/main" id="{6C7B2DD8-34AB-0C43-B0FA-4655738CA021}"/>
                </a:ext>
              </a:extLst>
            </p:cNvPr>
            <p:cNvSpPr/>
            <p:nvPr/>
          </p:nvSpPr>
          <p:spPr>
            <a:xfrm>
              <a:off x="7348173" y="2590800"/>
              <a:ext cx="1242642" cy="867172"/>
            </a:xfrm>
            <a:prstGeom prst="rect">
              <a:avLst/>
            </a:pr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Secondary NameNode</a:t>
              </a:r>
            </a:p>
          </p:txBody>
        </p:sp>
        <p:cxnSp>
          <p:nvCxnSpPr>
            <p:cNvPr id="25" name="Straight Arrow Connector 24">
              <a:extLst>
                <a:ext uri="{FF2B5EF4-FFF2-40B4-BE49-F238E27FC236}">
                  <a16:creationId xmlns:a16="http://schemas.microsoft.com/office/drawing/2014/main" id="{3447516D-555A-8543-8339-78CEE0E8382F}"/>
                </a:ext>
              </a:extLst>
            </p:cNvPr>
            <p:cNvCxnSpPr/>
            <p:nvPr/>
          </p:nvCxnSpPr>
          <p:spPr>
            <a:xfrm>
              <a:off x="6424242" y="3024386"/>
              <a:ext cx="92393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Snip Same Side Corner Rectangle 25">
              <a:extLst>
                <a:ext uri="{FF2B5EF4-FFF2-40B4-BE49-F238E27FC236}">
                  <a16:creationId xmlns:a16="http://schemas.microsoft.com/office/drawing/2014/main" id="{58A1C9AA-9571-C746-973F-8E71446D706D}"/>
                </a:ext>
              </a:extLst>
            </p:cNvPr>
            <p:cNvSpPr/>
            <p:nvPr/>
          </p:nvSpPr>
          <p:spPr>
            <a:xfrm>
              <a:off x="2628040" y="2640778"/>
              <a:ext cx="1283608" cy="819376"/>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Client</a:t>
              </a:r>
            </a:p>
          </p:txBody>
        </p:sp>
        <p:cxnSp>
          <p:nvCxnSpPr>
            <p:cNvPr id="27" name="Straight Connector 26">
              <a:extLst>
                <a:ext uri="{FF2B5EF4-FFF2-40B4-BE49-F238E27FC236}">
                  <a16:creationId xmlns:a16="http://schemas.microsoft.com/office/drawing/2014/main" id="{55EC8323-40BC-9E4D-8296-F8A91C8239BF}"/>
                </a:ext>
              </a:extLst>
            </p:cNvPr>
            <p:cNvCxnSpPr>
              <a:endCxn id="9" idx="1"/>
            </p:cNvCxnSpPr>
            <p:nvPr/>
          </p:nvCxnSpPr>
          <p:spPr>
            <a:xfrm>
              <a:off x="3911648" y="3024386"/>
              <a:ext cx="1269952"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526B45EE-42DD-2645-AB39-71E83C61E189}"/>
                </a:ext>
              </a:extLst>
            </p:cNvPr>
            <p:cNvSpPr txBox="1"/>
            <p:nvPr/>
          </p:nvSpPr>
          <p:spPr>
            <a:xfrm>
              <a:off x="3241308" y="5850234"/>
              <a:ext cx="2741324" cy="326200"/>
            </a:xfrm>
            <a:prstGeom prst="rect">
              <a:avLst/>
            </a:prstGeom>
            <a:noFill/>
          </p:spPr>
          <p:txBody>
            <a:bodyPr wrap="square" rtlCol="0">
              <a:spAutoFit/>
            </a:bodyPr>
            <a:lstStyle/>
            <a:p>
              <a:r>
                <a:rPr lang="en-US" sz="1200" dirty="0"/>
                <a:t>Heartbeat, Commands, Data</a:t>
              </a:r>
            </a:p>
          </p:txBody>
        </p:sp>
        <p:cxnSp>
          <p:nvCxnSpPr>
            <p:cNvPr id="29" name="Straight Arrow Connector 28">
              <a:extLst>
                <a:ext uri="{FF2B5EF4-FFF2-40B4-BE49-F238E27FC236}">
                  <a16:creationId xmlns:a16="http://schemas.microsoft.com/office/drawing/2014/main" id="{C90461F0-CE4D-5946-BB84-F59488642C84}"/>
                </a:ext>
              </a:extLst>
            </p:cNvPr>
            <p:cNvCxnSpPr/>
            <p:nvPr/>
          </p:nvCxnSpPr>
          <p:spPr>
            <a:xfrm>
              <a:off x="2312742" y="6032176"/>
              <a:ext cx="99806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1" name="TextBox 30">
            <a:extLst>
              <a:ext uri="{FF2B5EF4-FFF2-40B4-BE49-F238E27FC236}">
                <a16:creationId xmlns:a16="http://schemas.microsoft.com/office/drawing/2014/main" id="{2358B500-BF25-E74F-9A80-2A7D599FF455}"/>
              </a:ext>
            </a:extLst>
          </p:cNvPr>
          <p:cNvSpPr txBox="1"/>
          <p:nvPr/>
        </p:nvSpPr>
        <p:spPr>
          <a:xfrm>
            <a:off x="6248723" y="4641125"/>
            <a:ext cx="2982980" cy="1477328"/>
          </a:xfrm>
          <a:prstGeom prst="rect">
            <a:avLst/>
          </a:prstGeom>
          <a:noFill/>
        </p:spPr>
        <p:txBody>
          <a:bodyPr wrap="square" rtlCol="0">
            <a:spAutoFit/>
          </a:bodyPr>
          <a:lstStyle/>
          <a:p>
            <a:r>
              <a:rPr lang="en-US" b="1" dirty="0"/>
              <a:t>NameNode</a:t>
            </a:r>
            <a:r>
              <a:rPr lang="en-US" dirty="0"/>
              <a:t> keeps the metadata, the name, location and directory</a:t>
            </a:r>
          </a:p>
          <a:p>
            <a:r>
              <a:rPr lang="en-US" b="1" dirty="0"/>
              <a:t>DataNode</a:t>
            </a:r>
            <a:r>
              <a:rPr lang="en-US" dirty="0"/>
              <a:t> provide storage for blocks of data</a:t>
            </a:r>
          </a:p>
        </p:txBody>
      </p:sp>
      <p:sp>
        <p:nvSpPr>
          <p:cNvPr id="32" name="Content Placeholder 2">
            <a:extLst>
              <a:ext uri="{FF2B5EF4-FFF2-40B4-BE49-F238E27FC236}">
                <a16:creationId xmlns:a16="http://schemas.microsoft.com/office/drawing/2014/main" id="{BE08F5ED-789B-E242-9710-DEBB30976B17}"/>
              </a:ext>
            </a:extLst>
          </p:cNvPr>
          <p:cNvSpPr txBox="1">
            <a:spLocks/>
          </p:cNvSpPr>
          <p:nvPr/>
        </p:nvSpPr>
        <p:spPr bwMode="auto">
          <a:xfrm>
            <a:off x="4481847" y="1152972"/>
            <a:ext cx="4662154" cy="246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lr>
                <a:schemeClr val="accent2"/>
              </a:buClr>
              <a:buChar char="•"/>
              <a:defRPr sz="2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rgbClr val="FF0000"/>
              </a:buClr>
              <a:buFont typeface="Arial" panose="020B0604020202020204" pitchFamily="34" charset="0"/>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accent2"/>
              </a:buClr>
              <a:buChar char="•"/>
              <a:defRPr>
                <a:solidFill>
                  <a:schemeClr val="tx1"/>
                </a:solidFill>
                <a:latin typeface="+mn-lt"/>
                <a:ea typeface="ＭＳ Ｐゴシック" charset="0"/>
              </a:defRPr>
            </a:lvl3pPr>
            <a:lvl4pPr marL="1600200" indent="-228600" algn="l" rtl="0" eaLnBrk="0" fontAlgn="base" hangingPunct="0">
              <a:spcBef>
                <a:spcPct val="20000"/>
              </a:spcBef>
              <a:spcAft>
                <a:spcPct val="0"/>
              </a:spcAft>
              <a:buClr>
                <a:srgbClr val="FF0000"/>
              </a:buClr>
              <a:buFont typeface="Arial" panose="020B0604020202020204" pitchFamily="34" charset="0"/>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mn-lt"/>
                <a:ea typeface="ＭＳ Ｐゴシック" charset="0"/>
              </a:defRPr>
            </a:lvl5pPr>
            <a:lvl6pPr marL="2514600" indent="-228600" algn="l" rtl="0" fontAlgn="base">
              <a:spcBef>
                <a:spcPct val="20000"/>
              </a:spcBef>
              <a:spcAft>
                <a:spcPct val="0"/>
              </a:spcAft>
              <a:buClr>
                <a:schemeClr val="accent2"/>
              </a:buClr>
              <a:buFont typeface="Arial" charset="0"/>
              <a:buChar char="»"/>
              <a:defRPr sz="1400">
                <a:solidFill>
                  <a:schemeClr val="tx1"/>
                </a:solidFill>
                <a:latin typeface="+mn-lt"/>
              </a:defRPr>
            </a:lvl6pPr>
            <a:lvl7pPr marL="2971800" indent="-228600" algn="l" rtl="0" fontAlgn="base">
              <a:spcBef>
                <a:spcPct val="20000"/>
              </a:spcBef>
              <a:spcAft>
                <a:spcPct val="0"/>
              </a:spcAft>
              <a:buClr>
                <a:schemeClr val="accent2"/>
              </a:buClr>
              <a:buFont typeface="Arial" charset="0"/>
              <a:buChar char="»"/>
              <a:defRPr sz="1400">
                <a:solidFill>
                  <a:schemeClr val="tx1"/>
                </a:solidFill>
                <a:latin typeface="+mn-lt"/>
              </a:defRPr>
            </a:lvl7pPr>
            <a:lvl8pPr marL="3429000" indent="-228600" algn="l" rtl="0" fontAlgn="base">
              <a:spcBef>
                <a:spcPct val="20000"/>
              </a:spcBef>
              <a:spcAft>
                <a:spcPct val="0"/>
              </a:spcAft>
              <a:buClr>
                <a:schemeClr val="accent2"/>
              </a:buClr>
              <a:buFont typeface="Arial" charset="0"/>
              <a:buChar char="»"/>
              <a:defRPr sz="1400">
                <a:solidFill>
                  <a:schemeClr val="tx1"/>
                </a:solidFill>
                <a:latin typeface="+mn-lt"/>
              </a:defRPr>
            </a:lvl8pPr>
            <a:lvl9pPr marL="3886200" indent="-228600" algn="l" rtl="0" fontAlgn="base">
              <a:spcBef>
                <a:spcPct val="20000"/>
              </a:spcBef>
              <a:spcAft>
                <a:spcPct val="0"/>
              </a:spcAft>
              <a:buClr>
                <a:schemeClr val="accent2"/>
              </a:buClr>
              <a:buFont typeface="Arial" charset="0"/>
              <a:buChar char="»"/>
              <a:defRPr sz="1400">
                <a:solidFill>
                  <a:schemeClr val="tx1"/>
                </a:solidFill>
                <a:latin typeface="+mn-lt"/>
              </a:defRPr>
            </a:lvl9pPr>
          </a:lstStyle>
          <a:p>
            <a:r>
              <a:rPr lang="en-US" sz="2600" b="1" kern="0" dirty="0"/>
              <a:t>HDFS files are divided into blocks</a:t>
            </a:r>
          </a:p>
          <a:p>
            <a:pPr lvl="1"/>
            <a:r>
              <a:rPr lang="en-US" sz="2600" kern="0" dirty="0"/>
              <a:t>It</a:t>
            </a:r>
            <a:r>
              <a:rPr lang="fr-FR" sz="2600" kern="0" dirty="0"/>
              <a:t>’</a:t>
            </a:r>
            <a:r>
              <a:rPr lang="en-US" sz="2600" kern="0" dirty="0"/>
              <a:t>s the basic unit of read/write </a:t>
            </a:r>
          </a:p>
          <a:p>
            <a:pPr lvl="1"/>
            <a:r>
              <a:rPr lang="en-US" sz="2600" kern="0" dirty="0"/>
              <a:t>Default size is 64MB, could be larger (128MB)</a:t>
            </a:r>
          </a:p>
          <a:p>
            <a:pPr lvl="1"/>
            <a:r>
              <a:rPr lang="en-US" sz="2600" kern="0" dirty="0"/>
              <a:t>Hence makes HDFS good for storing larger files</a:t>
            </a:r>
          </a:p>
          <a:p>
            <a:r>
              <a:rPr lang="en-US" sz="2600" b="1" kern="0" dirty="0"/>
              <a:t>HDFS blocks are replicated multiple times</a:t>
            </a:r>
          </a:p>
          <a:p>
            <a:pPr lvl="1"/>
            <a:r>
              <a:rPr lang="en-US" sz="2600" kern="0" dirty="0"/>
              <a:t>One block stored at multiple location, also at different racks (usually 3 times)</a:t>
            </a:r>
          </a:p>
          <a:p>
            <a:pPr lvl="1"/>
            <a:r>
              <a:rPr lang="en-US" sz="2600" kern="0" dirty="0"/>
              <a:t>This makes HDFS storage fault tolerant and faster to read</a:t>
            </a:r>
          </a:p>
        </p:txBody>
      </p:sp>
    </p:spTree>
    <p:extLst>
      <p:ext uri="{BB962C8B-B14F-4D97-AF65-F5344CB8AC3E}">
        <p14:creationId xmlns:p14="http://schemas.microsoft.com/office/powerpoint/2010/main" val="350850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2C48-AD04-5643-B797-C4299F77490E}"/>
              </a:ext>
            </a:extLst>
          </p:cNvPr>
          <p:cNvSpPr>
            <a:spLocks noGrp="1"/>
          </p:cNvSpPr>
          <p:nvPr>
            <p:ph type="title"/>
          </p:nvPr>
        </p:nvSpPr>
        <p:spPr/>
        <p:txBody>
          <a:bodyPr/>
          <a:lstStyle/>
          <a:p>
            <a:r>
              <a:rPr lang="en-US" altLang="ro-RO" dirty="0"/>
              <a:t>HDFS Architecture</a:t>
            </a:r>
            <a:endParaRPr lang="ro-RO" dirty="0"/>
          </a:p>
        </p:txBody>
      </p:sp>
      <p:sp>
        <p:nvSpPr>
          <p:cNvPr id="5" name="Footer Placeholder 4">
            <a:extLst>
              <a:ext uri="{FF2B5EF4-FFF2-40B4-BE49-F238E27FC236}">
                <a16:creationId xmlns:a16="http://schemas.microsoft.com/office/drawing/2014/main" id="{C5471DF0-2678-2943-A453-76A92FEDE3A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9E19B7DF-B280-3549-A04E-B4175E0C1D94}"/>
              </a:ext>
            </a:extLst>
          </p:cNvPr>
          <p:cNvSpPr>
            <a:spLocks noGrp="1"/>
          </p:cNvSpPr>
          <p:nvPr>
            <p:ph type="sldNum" sz="quarter" idx="12"/>
          </p:nvPr>
        </p:nvSpPr>
        <p:spPr/>
        <p:txBody>
          <a:bodyPr/>
          <a:lstStyle/>
          <a:p>
            <a:pPr>
              <a:defRPr/>
            </a:pPr>
            <a:fld id="{88B97DED-8DB5-4EC6-A031-597F56F5B475}" type="slidenum">
              <a:rPr lang="ro-RO" altLang="en-US" smtClean="0"/>
              <a:pPr>
                <a:defRPr/>
              </a:pPr>
              <a:t>61</a:t>
            </a:fld>
            <a:endParaRPr lang="ro-RO" altLang="en-US"/>
          </a:p>
        </p:txBody>
      </p:sp>
      <p:pic>
        <p:nvPicPr>
          <p:cNvPr id="7" name="Picture 3" descr="hdfsarchitecture.gif">
            <a:extLst>
              <a:ext uri="{FF2B5EF4-FFF2-40B4-BE49-F238E27FC236}">
                <a16:creationId xmlns:a16="http://schemas.microsoft.com/office/drawing/2014/main" id="{DBA45DFB-505D-2C4B-8314-EC01343E7B1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38200" y="1219200"/>
            <a:ext cx="7362825" cy="508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2692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E6A1D-5270-264F-905E-1A5E7B1FF1AE}"/>
              </a:ext>
            </a:extLst>
          </p:cNvPr>
          <p:cNvSpPr>
            <a:spLocks noGrp="1"/>
          </p:cNvSpPr>
          <p:nvPr>
            <p:ph type="title"/>
          </p:nvPr>
        </p:nvSpPr>
        <p:spPr/>
        <p:txBody>
          <a:bodyPr/>
          <a:lstStyle/>
          <a:p>
            <a:r>
              <a:rPr lang="en-US" dirty="0"/>
              <a:t>HDFS Inside: Blocks</a:t>
            </a:r>
            <a:endParaRPr lang="ro-RO" dirty="0"/>
          </a:p>
        </p:txBody>
      </p:sp>
      <p:sp>
        <p:nvSpPr>
          <p:cNvPr id="3" name="Content Placeholder 2">
            <a:extLst>
              <a:ext uri="{FF2B5EF4-FFF2-40B4-BE49-F238E27FC236}">
                <a16:creationId xmlns:a16="http://schemas.microsoft.com/office/drawing/2014/main" id="{49F3CF64-8E46-9948-BA14-70097F01FE29}"/>
              </a:ext>
            </a:extLst>
          </p:cNvPr>
          <p:cNvSpPr>
            <a:spLocks noGrp="1"/>
          </p:cNvSpPr>
          <p:nvPr>
            <p:ph idx="1"/>
          </p:nvPr>
        </p:nvSpPr>
        <p:spPr/>
        <p:txBody>
          <a:bodyPr/>
          <a:lstStyle/>
          <a:p>
            <a:r>
              <a:rPr lang="en-US" dirty="0"/>
              <a:t>Reasons:</a:t>
            </a:r>
          </a:p>
          <a:p>
            <a:pPr lvl="1"/>
            <a:r>
              <a:rPr lang="en-US" dirty="0"/>
              <a:t>File can be larger than a single disk</a:t>
            </a:r>
          </a:p>
          <a:p>
            <a:pPr lvl="1"/>
            <a:r>
              <a:rPr lang="en-US" dirty="0"/>
              <a:t>Block is of fixed size, easy to manage and manipulate</a:t>
            </a:r>
          </a:p>
          <a:p>
            <a:pPr lvl="1"/>
            <a:r>
              <a:rPr lang="en-US" dirty="0"/>
              <a:t>Easy to replicate and do more fine grained load balancing</a:t>
            </a:r>
          </a:p>
          <a:p>
            <a:r>
              <a:rPr lang="en-US" dirty="0"/>
              <a:t>HDFS Block size is by default </a:t>
            </a:r>
            <a:r>
              <a:rPr lang="en-US" b="1" dirty="0"/>
              <a:t>64 MB </a:t>
            </a:r>
            <a:r>
              <a:rPr lang="en-US" dirty="0"/>
              <a:t>(larger than regular file system block)</a:t>
            </a:r>
          </a:p>
          <a:p>
            <a:pPr lvl="1"/>
            <a:r>
              <a:rPr lang="en-US" dirty="0"/>
              <a:t>Minimize overhead: disk seek time is almost constant</a:t>
            </a:r>
          </a:p>
          <a:p>
            <a:pPr lvl="1"/>
            <a:r>
              <a:rPr lang="en-US" dirty="0"/>
              <a:t>Example: seek time: 10 </a:t>
            </a:r>
            <a:r>
              <a:rPr lang="en-US" dirty="0" err="1"/>
              <a:t>msec</a:t>
            </a:r>
            <a:r>
              <a:rPr lang="en-US" dirty="0"/>
              <a:t>, file transfer rate: 100MB/s, overhead (seek time/a block transfer time) is 1%, what is the block size?</a:t>
            </a:r>
          </a:p>
          <a:p>
            <a:pPr lvl="1"/>
            <a:r>
              <a:rPr lang="en-US" dirty="0"/>
              <a:t> 100 MB (HDFS -&gt; 128 MB)</a:t>
            </a:r>
          </a:p>
        </p:txBody>
      </p:sp>
      <p:sp>
        <p:nvSpPr>
          <p:cNvPr id="5" name="Footer Placeholder 4">
            <a:extLst>
              <a:ext uri="{FF2B5EF4-FFF2-40B4-BE49-F238E27FC236}">
                <a16:creationId xmlns:a16="http://schemas.microsoft.com/office/drawing/2014/main" id="{7DEA23B5-FAC4-374E-A1F2-59BCA401A88E}"/>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8EBA679-DAA9-114D-93EA-6E879C706270}"/>
              </a:ext>
            </a:extLst>
          </p:cNvPr>
          <p:cNvSpPr>
            <a:spLocks noGrp="1"/>
          </p:cNvSpPr>
          <p:nvPr>
            <p:ph type="sldNum" sz="quarter" idx="12"/>
          </p:nvPr>
        </p:nvSpPr>
        <p:spPr/>
        <p:txBody>
          <a:bodyPr/>
          <a:lstStyle/>
          <a:p>
            <a:pPr>
              <a:defRPr/>
            </a:pPr>
            <a:fld id="{88B97DED-8DB5-4EC6-A031-597F56F5B475}" type="slidenum">
              <a:rPr lang="ro-RO" altLang="en-US" smtClean="0"/>
              <a:pPr>
                <a:defRPr/>
              </a:pPr>
              <a:t>62</a:t>
            </a:fld>
            <a:endParaRPr lang="ro-RO" altLang="en-US"/>
          </a:p>
        </p:txBody>
      </p:sp>
    </p:spTree>
    <p:extLst>
      <p:ext uri="{BB962C8B-B14F-4D97-AF65-F5344CB8AC3E}">
        <p14:creationId xmlns:p14="http://schemas.microsoft.com/office/powerpoint/2010/main" val="2955904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FA87E-A53B-3845-B7FD-8D62EB6A2BE4}"/>
              </a:ext>
            </a:extLst>
          </p:cNvPr>
          <p:cNvSpPr>
            <a:spLocks noGrp="1"/>
          </p:cNvSpPr>
          <p:nvPr>
            <p:ph type="title"/>
          </p:nvPr>
        </p:nvSpPr>
        <p:spPr/>
        <p:txBody>
          <a:bodyPr/>
          <a:lstStyle/>
          <a:p>
            <a:r>
              <a:rPr lang="en-US" altLang="ro-RO" dirty="0" err="1"/>
              <a:t>NameNode</a:t>
            </a:r>
            <a:r>
              <a:rPr lang="en-US" altLang="ro-RO" dirty="0"/>
              <a:t> Metadata</a:t>
            </a:r>
            <a:endParaRPr lang="ro-RO" dirty="0"/>
          </a:p>
        </p:txBody>
      </p:sp>
      <p:sp>
        <p:nvSpPr>
          <p:cNvPr id="3" name="Content Placeholder 2">
            <a:extLst>
              <a:ext uri="{FF2B5EF4-FFF2-40B4-BE49-F238E27FC236}">
                <a16:creationId xmlns:a16="http://schemas.microsoft.com/office/drawing/2014/main" id="{76DCBB02-5079-0644-B8F2-11F703B0D423}"/>
              </a:ext>
            </a:extLst>
          </p:cNvPr>
          <p:cNvSpPr>
            <a:spLocks noGrp="1"/>
          </p:cNvSpPr>
          <p:nvPr>
            <p:ph idx="1"/>
          </p:nvPr>
        </p:nvSpPr>
        <p:spPr/>
        <p:txBody>
          <a:bodyPr/>
          <a:lstStyle/>
          <a:p>
            <a:pPr eaLnBrk="1" hangingPunct="1"/>
            <a:r>
              <a:rPr lang="en-US" altLang="ro-RO" dirty="0"/>
              <a:t>Metadata in Memory</a:t>
            </a:r>
          </a:p>
          <a:p>
            <a:pPr lvl="1" eaLnBrk="1" hangingPunct="1"/>
            <a:r>
              <a:rPr lang="en-US" altLang="ro-RO" dirty="0"/>
              <a:t>The entire metadata is in main memory</a:t>
            </a:r>
          </a:p>
          <a:p>
            <a:pPr lvl="1" eaLnBrk="1" hangingPunct="1"/>
            <a:r>
              <a:rPr lang="en-US" altLang="ro-RO" dirty="0"/>
              <a:t>No demand paging of metadata</a:t>
            </a:r>
          </a:p>
          <a:p>
            <a:pPr eaLnBrk="1" hangingPunct="1"/>
            <a:r>
              <a:rPr lang="en-US" altLang="ro-RO" dirty="0"/>
              <a:t>Types of metadata</a:t>
            </a:r>
          </a:p>
          <a:p>
            <a:pPr lvl="1" eaLnBrk="1" hangingPunct="1"/>
            <a:r>
              <a:rPr lang="en-US" altLang="ro-RO" dirty="0"/>
              <a:t>List of files</a:t>
            </a:r>
          </a:p>
          <a:p>
            <a:pPr lvl="1" eaLnBrk="1" hangingPunct="1"/>
            <a:r>
              <a:rPr lang="en-US" altLang="ro-RO" dirty="0"/>
              <a:t>List of Blocks for each file</a:t>
            </a:r>
          </a:p>
          <a:p>
            <a:pPr lvl="1" eaLnBrk="1" hangingPunct="1"/>
            <a:r>
              <a:rPr lang="en-US" altLang="ro-RO" dirty="0"/>
              <a:t>List of </a:t>
            </a:r>
            <a:r>
              <a:rPr lang="en-US" altLang="ro-RO" dirty="0" err="1"/>
              <a:t>DataNodes</a:t>
            </a:r>
            <a:r>
              <a:rPr lang="en-US" altLang="ro-RO" dirty="0"/>
              <a:t> for each block</a:t>
            </a:r>
          </a:p>
          <a:p>
            <a:pPr lvl="1" eaLnBrk="1" hangingPunct="1"/>
            <a:r>
              <a:rPr lang="en-US" altLang="ro-RO" dirty="0"/>
              <a:t>File attributes, e.g. creation time, replication factor</a:t>
            </a:r>
          </a:p>
          <a:p>
            <a:pPr eaLnBrk="1" hangingPunct="1"/>
            <a:r>
              <a:rPr lang="en-US" altLang="ro-RO" dirty="0"/>
              <a:t>A Transaction Log</a:t>
            </a:r>
          </a:p>
          <a:p>
            <a:pPr lvl="1" eaLnBrk="1" hangingPunct="1"/>
            <a:r>
              <a:rPr lang="en-US" altLang="ro-RO" dirty="0"/>
              <a:t>Records file creations, file deletions etc.</a:t>
            </a:r>
          </a:p>
        </p:txBody>
      </p:sp>
      <p:sp>
        <p:nvSpPr>
          <p:cNvPr id="5" name="Footer Placeholder 4">
            <a:extLst>
              <a:ext uri="{FF2B5EF4-FFF2-40B4-BE49-F238E27FC236}">
                <a16:creationId xmlns:a16="http://schemas.microsoft.com/office/drawing/2014/main" id="{BF84E75F-DE4B-1341-AF0C-80CC002D579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825C1A5-07DF-EE41-B29F-3B690E78B22A}"/>
              </a:ext>
            </a:extLst>
          </p:cNvPr>
          <p:cNvSpPr>
            <a:spLocks noGrp="1"/>
          </p:cNvSpPr>
          <p:nvPr>
            <p:ph type="sldNum" sz="quarter" idx="12"/>
          </p:nvPr>
        </p:nvSpPr>
        <p:spPr/>
        <p:txBody>
          <a:bodyPr/>
          <a:lstStyle/>
          <a:p>
            <a:pPr>
              <a:defRPr/>
            </a:pPr>
            <a:fld id="{88B97DED-8DB5-4EC6-A031-597F56F5B475}" type="slidenum">
              <a:rPr lang="ro-RO" altLang="en-US" smtClean="0"/>
              <a:pPr>
                <a:defRPr/>
              </a:pPr>
              <a:t>63</a:t>
            </a:fld>
            <a:endParaRPr lang="ro-RO" altLang="en-US"/>
          </a:p>
        </p:txBody>
      </p:sp>
    </p:spTree>
    <p:extLst>
      <p:ext uri="{BB962C8B-B14F-4D97-AF65-F5344CB8AC3E}">
        <p14:creationId xmlns:p14="http://schemas.microsoft.com/office/powerpoint/2010/main" val="1517821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62FA-2AB4-154C-B53B-6F815F4A3700}"/>
              </a:ext>
            </a:extLst>
          </p:cNvPr>
          <p:cNvSpPr>
            <a:spLocks noGrp="1"/>
          </p:cNvSpPr>
          <p:nvPr>
            <p:ph type="title"/>
          </p:nvPr>
        </p:nvSpPr>
        <p:spPr/>
        <p:txBody>
          <a:bodyPr/>
          <a:lstStyle/>
          <a:p>
            <a:r>
              <a:rPr lang="en-US" altLang="ro-RO" dirty="0" err="1"/>
              <a:t>DataNode</a:t>
            </a:r>
            <a:endParaRPr lang="ro-RO" dirty="0"/>
          </a:p>
        </p:txBody>
      </p:sp>
      <p:sp>
        <p:nvSpPr>
          <p:cNvPr id="3" name="Content Placeholder 2">
            <a:extLst>
              <a:ext uri="{FF2B5EF4-FFF2-40B4-BE49-F238E27FC236}">
                <a16:creationId xmlns:a16="http://schemas.microsoft.com/office/drawing/2014/main" id="{350EED59-02C6-5845-8337-58062B2075CD}"/>
              </a:ext>
            </a:extLst>
          </p:cNvPr>
          <p:cNvSpPr>
            <a:spLocks noGrp="1"/>
          </p:cNvSpPr>
          <p:nvPr>
            <p:ph idx="1"/>
          </p:nvPr>
        </p:nvSpPr>
        <p:spPr/>
        <p:txBody>
          <a:bodyPr/>
          <a:lstStyle/>
          <a:p>
            <a:pPr eaLnBrk="1" hangingPunct="1"/>
            <a:r>
              <a:rPr lang="en-US" altLang="ro-RO" dirty="0"/>
              <a:t>A Block Server</a:t>
            </a:r>
          </a:p>
          <a:p>
            <a:pPr lvl="1" eaLnBrk="1" hangingPunct="1"/>
            <a:r>
              <a:rPr lang="en-US" altLang="ro-RO" dirty="0"/>
              <a:t>Stores data in the local file system (e.g. ext3)</a:t>
            </a:r>
          </a:p>
          <a:p>
            <a:pPr lvl="1" eaLnBrk="1" hangingPunct="1"/>
            <a:r>
              <a:rPr lang="en-US" altLang="ro-RO" dirty="0"/>
              <a:t>Stores metadata of a block (e.g. CRC)</a:t>
            </a:r>
          </a:p>
          <a:p>
            <a:pPr lvl="1" eaLnBrk="1" hangingPunct="1"/>
            <a:r>
              <a:rPr lang="en-US" altLang="ro-RO" dirty="0"/>
              <a:t>Serves data and metadata to Clients</a:t>
            </a:r>
          </a:p>
          <a:p>
            <a:pPr eaLnBrk="1" hangingPunct="1"/>
            <a:r>
              <a:rPr lang="en-US" altLang="ro-RO" dirty="0"/>
              <a:t>Block Report</a:t>
            </a:r>
          </a:p>
          <a:p>
            <a:pPr lvl="1" eaLnBrk="1" hangingPunct="1"/>
            <a:r>
              <a:rPr lang="en-US" altLang="ro-RO" dirty="0"/>
              <a:t>Periodically sends a report of all existing blocks to the </a:t>
            </a:r>
            <a:r>
              <a:rPr lang="en-US" altLang="ro-RO" dirty="0" err="1"/>
              <a:t>NameNode</a:t>
            </a:r>
            <a:endParaRPr lang="en-US" altLang="ro-RO" dirty="0"/>
          </a:p>
          <a:p>
            <a:pPr eaLnBrk="1" hangingPunct="1"/>
            <a:r>
              <a:rPr lang="en-US" altLang="ro-RO" dirty="0"/>
              <a:t>Facilitates Pipelining of Data</a:t>
            </a:r>
          </a:p>
          <a:p>
            <a:pPr lvl="1" eaLnBrk="1" hangingPunct="1"/>
            <a:r>
              <a:rPr lang="en-US" altLang="ro-RO" dirty="0"/>
              <a:t>Forwards data to other specified </a:t>
            </a:r>
            <a:r>
              <a:rPr lang="en-US" altLang="ro-RO" dirty="0" err="1"/>
              <a:t>DataNodes</a:t>
            </a:r>
            <a:endParaRPr lang="en-US" altLang="ro-RO" dirty="0"/>
          </a:p>
        </p:txBody>
      </p:sp>
      <p:sp>
        <p:nvSpPr>
          <p:cNvPr id="5" name="Footer Placeholder 4">
            <a:extLst>
              <a:ext uri="{FF2B5EF4-FFF2-40B4-BE49-F238E27FC236}">
                <a16:creationId xmlns:a16="http://schemas.microsoft.com/office/drawing/2014/main" id="{D21F8226-CD2B-6948-938B-D897B18DF026}"/>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A0663CA9-3DED-AC4C-9757-7DF12C28207D}"/>
              </a:ext>
            </a:extLst>
          </p:cNvPr>
          <p:cNvSpPr>
            <a:spLocks noGrp="1"/>
          </p:cNvSpPr>
          <p:nvPr>
            <p:ph type="sldNum" sz="quarter" idx="12"/>
          </p:nvPr>
        </p:nvSpPr>
        <p:spPr/>
        <p:txBody>
          <a:bodyPr/>
          <a:lstStyle/>
          <a:p>
            <a:pPr>
              <a:defRPr/>
            </a:pPr>
            <a:fld id="{88B97DED-8DB5-4EC6-A031-597F56F5B475}" type="slidenum">
              <a:rPr lang="ro-RO" altLang="en-US" smtClean="0"/>
              <a:pPr>
                <a:defRPr/>
              </a:pPr>
              <a:t>64</a:t>
            </a:fld>
            <a:endParaRPr lang="ro-RO" altLang="en-US"/>
          </a:p>
        </p:txBody>
      </p:sp>
    </p:spTree>
    <p:extLst>
      <p:ext uri="{BB962C8B-B14F-4D97-AF65-F5344CB8AC3E}">
        <p14:creationId xmlns:p14="http://schemas.microsoft.com/office/powerpoint/2010/main" val="3669236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6D31-9162-7E4E-9880-072DCBA7F0A7}"/>
              </a:ext>
            </a:extLst>
          </p:cNvPr>
          <p:cNvSpPr>
            <a:spLocks noGrp="1"/>
          </p:cNvSpPr>
          <p:nvPr>
            <p:ph type="title"/>
          </p:nvPr>
        </p:nvSpPr>
        <p:spPr/>
        <p:txBody>
          <a:bodyPr/>
          <a:lstStyle/>
          <a:p>
            <a:r>
              <a:rPr lang="en-US" altLang="ro-RO" dirty="0"/>
              <a:t>Block Placement and Heartbeats</a:t>
            </a:r>
            <a:endParaRPr lang="ro-RO" dirty="0"/>
          </a:p>
        </p:txBody>
      </p:sp>
      <p:sp>
        <p:nvSpPr>
          <p:cNvPr id="3" name="Content Placeholder 2">
            <a:extLst>
              <a:ext uri="{FF2B5EF4-FFF2-40B4-BE49-F238E27FC236}">
                <a16:creationId xmlns:a16="http://schemas.microsoft.com/office/drawing/2014/main" id="{F7925A4C-B4F4-784E-B963-13F432192237}"/>
              </a:ext>
            </a:extLst>
          </p:cNvPr>
          <p:cNvSpPr>
            <a:spLocks noGrp="1"/>
          </p:cNvSpPr>
          <p:nvPr>
            <p:ph idx="1"/>
          </p:nvPr>
        </p:nvSpPr>
        <p:spPr/>
        <p:txBody>
          <a:bodyPr/>
          <a:lstStyle/>
          <a:p>
            <a:pPr eaLnBrk="1" hangingPunct="1"/>
            <a:r>
              <a:rPr lang="en-US" altLang="ro-RO" dirty="0"/>
              <a:t>Current Strategy</a:t>
            </a:r>
          </a:p>
          <a:p>
            <a:pPr lvl="1" eaLnBrk="1" hangingPunct="1"/>
            <a:r>
              <a:rPr lang="en-US" altLang="ro-RO" dirty="0"/>
              <a:t>One replica on local node</a:t>
            </a:r>
          </a:p>
          <a:p>
            <a:pPr lvl="1" eaLnBrk="1" hangingPunct="1"/>
            <a:r>
              <a:rPr lang="en-US" altLang="ro-RO" dirty="0"/>
              <a:t>Second replica on a remote rack</a:t>
            </a:r>
          </a:p>
          <a:p>
            <a:pPr lvl="1" eaLnBrk="1" hangingPunct="1"/>
            <a:r>
              <a:rPr lang="en-US" altLang="ro-RO" dirty="0"/>
              <a:t>Third replica on same remote rack</a:t>
            </a:r>
          </a:p>
          <a:p>
            <a:pPr lvl="1" eaLnBrk="1" hangingPunct="1"/>
            <a:r>
              <a:rPr lang="en-US" altLang="ro-RO" dirty="0"/>
              <a:t>Additional replicas are randomly placed</a:t>
            </a:r>
          </a:p>
          <a:p>
            <a:pPr eaLnBrk="1" hangingPunct="1"/>
            <a:r>
              <a:rPr lang="en-US" altLang="ro-RO" dirty="0"/>
              <a:t>Clients read from nearest replicas</a:t>
            </a:r>
          </a:p>
          <a:p>
            <a:pPr eaLnBrk="1" hangingPunct="1"/>
            <a:r>
              <a:rPr lang="en-US" altLang="ro-RO" dirty="0"/>
              <a:t>Would like to make this policy pluggable</a:t>
            </a:r>
          </a:p>
          <a:p>
            <a:pPr eaLnBrk="1" hangingPunct="1"/>
            <a:r>
              <a:rPr lang="en-US" altLang="ro-RO" dirty="0" err="1"/>
              <a:t>DataNodes</a:t>
            </a:r>
            <a:r>
              <a:rPr lang="en-US" altLang="ro-RO" dirty="0"/>
              <a:t> send </a:t>
            </a:r>
            <a:r>
              <a:rPr lang="en-US" altLang="ro-RO" dirty="0" err="1"/>
              <a:t>hearbeat</a:t>
            </a:r>
            <a:r>
              <a:rPr lang="en-US" altLang="ro-RO" dirty="0"/>
              <a:t> to the </a:t>
            </a:r>
            <a:r>
              <a:rPr lang="en-US" altLang="ro-RO" dirty="0" err="1"/>
              <a:t>NameNode</a:t>
            </a:r>
            <a:endParaRPr lang="en-US" altLang="ro-RO" dirty="0"/>
          </a:p>
          <a:p>
            <a:pPr lvl="1" eaLnBrk="1" hangingPunct="1"/>
            <a:r>
              <a:rPr lang="en-US" altLang="ro-RO" dirty="0"/>
              <a:t>Once every 3 seconds</a:t>
            </a:r>
          </a:p>
          <a:p>
            <a:pPr eaLnBrk="1" hangingPunct="1"/>
            <a:r>
              <a:rPr lang="en-US" altLang="ro-RO" dirty="0" err="1"/>
              <a:t>NameNode</a:t>
            </a:r>
            <a:r>
              <a:rPr lang="en-US" altLang="ro-RO" dirty="0"/>
              <a:t> uses heartbeats to detect </a:t>
            </a:r>
            <a:r>
              <a:rPr lang="en-US" altLang="ro-RO" dirty="0" err="1"/>
              <a:t>DataNode</a:t>
            </a:r>
            <a:r>
              <a:rPr lang="en-US" altLang="ro-RO" dirty="0"/>
              <a:t> failure</a:t>
            </a:r>
          </a:p>
        </p:txBody>
      </p:sp>
      <p:sp>
        <p:nvSpPr>
          <p:cNvPr id="5" name="Footer Placeholder 4">
            <a:extLst>
              <a:ext uri="{FF2B5EF4-FFF2-40B4-BE49-F238E27FC236}">
                <a16:creationId xmlns:a16="http://schemas.microsoft.com/office/drawing/2014/main" id="{E852D6A8-40BF-E342-BDAD-B50928C38FB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9C60FCA0-32EC-554F-A445-67BC5FF027C3}"/>
              </a:ext>
            </a:extLst>
          </p:cNvPr>
          <p:cNvSpPr>
            <a:spLocks noGrp="1"/>
          </p:cNvSpPr>
          <p:nvPr>
            <p:ph type="sldNum" sz="quarter" idx="12"/>
          </p:nvPr>
        </p:nvSpPr>
        <p:spPr/>
        <p:txBody>
          <a:bodyPr/>
          <a:lstStyle/>
          <a:p>
            <a:pPr>
              <a:defRPr/>
            </a:pPr>
            <a:fld id="{88B97DED-8DB5-4EC6-A031-597F56F5B475}" type="slidenum">
              <a:rPr lang="ro-RO" altLang="en-US" smtClean="0"/>
              <a:pPr>
                <a:defRPr/>
              </a:pPr>
              <a:t>65</a:t>
            </a:fld>
            <a:endParaRPr lang="ro-RO" altLang="en-US"/>
          </a:p>
        </p:txBody>
      </p:sp>
    </p:spTree>
    <p:extLst>
      <p:ext uri="{BB962C8B-B14F-4D97-AF65-F5344CB8AC3E}">
        <p14:creationId xmlns:p14="http://schemas.microsoft.com/office/powerpoint/2010/main" val="24232422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6562E-04FF-414A-B181-0450974C47F9}"/>
              </a:ext>
            </a:extLst>
          </p:cNvPr>
          <p:cNvSpPr>
            <a:spLocks noGrp="1"/>
          </p:cNvSpPr>
          <p:nvPr>
            <p:ph type="title"/>
          </p:nvPr>
        </p:nvSpPr>
        <p:spPr/>
        <p:txBody>
          <a:bodyPr/>
          <a:lstStyle/>
          <a:p>
            <a:r>
              <a:rPr lang="en-US" dirty="0"/>
              <a:t>Fault tolerance support in HDFS</a:t>
            </a:r>
            <a:endParaRPr lang="ro-RO" dirty="0"/>
          </a:p>
        </p:txBody>
      </p:sp>
      <p:sp>
        <p:nvSpPr>
          <p:cNvPr id="3" name="Content Placeholder 2">
            <a:extLst>
              <a:ext uri="{FF2B5EF4-FFF2-40B4-BE49-F238E27FC236}">
                <a16:creationId xmlns:a16="http://schemas.microsoft.com/office/drawing/2014/main" id="{3A642B86-2CEB-9746-B0E8-60896C554482}"/>
              </a:ext>
            </a:extLst>
          </p:cNvPr>
          <p:cNvSpPr>
            <a:spLocks noGrp="1"/>
          </p:cNvSpPr>
          <p:nvPr>
            <p:ph idx="1"/>
          </p:nvPr>
        </p:nvSpPr>
        <p:spPr/>
        <p:txBody>
          <a:bodyPr/>
          <a:lstStyle/>
          <a:p>
            <a:r>
              <a:rPr lang="en-US" dirty="0"/>
              <a:t>Replication of blocks for fault tolerance</a:t>
            </a:r>
          </a:p>
        </p:txBody>
      </p:sp>
      <p:sp>
        <p:nvSpPr>
          <p:cNvPr id="5" name="Footer Placeholder 4">
            <a:extLst>
              <a:ext uri="{FF2B5EF4-FFF2-40B4-BE49-F238E27FC236}">
                <a16:creationId xmlns:a16="http://schemas.microsoft.com/office/drawing/2014/main" id="{EDE00AAD-C02A-294E-9934-CB6F6242FE6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57A5CAB-8C01-7244-9712-C14DA6F5F1A2}"/>
              </a:ext>
            </a:extLst>
          </p:cNvPr>
          <p:cNvSpPr>
            <a:spLocks noGrp="1"/>
          </p:cNvSpPr>
          <p:nvPr>
            <p:ph type="sldNum" sz="quarter" idx="12"/>
          </p:nvPr>
        </p:nvSpPr>
        <p:spPr/>
        <p:txBody>
          <a:bodyPr/>
          <a:lstStyle/>
          <a:p>
            <a:pPr>
              <a:defRPr/>
            </a:pPr>
            <a:fld id="{88B97DED-8DB5-4EC6-A031-597F56F5B475}" type="slidenum">
              <a:rPr lang="ro-RO" altLang="en-US" smtClean="0"/>
              <a:pPr>
                <a:defRPr/>
              </a:pPr>
              <a:t>66</a:t>
            </a:fld>
            <a:endParaRPr lang="ro-RO" altLang="en-US"/>
          </a:p>
        </p:txBody>
      </p:sp>
      <p:grpSp>
        <p:nvGrpSpPr>
          <p:cNvPr id="41" name="Group 40">
            <a:extLst>
              <a:ext uri="{FF2B5EF4-FFF2-40B4-BE49-F238E27FC236}">
                <a16:creationId xmlns:a16="http://schemas.microsoft.com/office/drawing/2014/main" id="{A2A1CC08-A912-7642-9B46-9264351FBFFE}"/>
              </a:ext>
            </a:extLst>
          </p:cNvPr>
          <p:cNvGrpSpPr/>
          <p:nvPr/>
        </p:nvGrpSpPr>
        <p:grpSpPr>
          <a:xfrm>
            <a:off x="1143000" y="1905000"/>
            <a:ext cx="7186501" cy="4188178"/>
            <a:chOff x="509699" y="1798570"/>
            <a:chExt cx="7341970" cy="4599408"/>
          </a:xfrm>
        </p:grpSpPr>
        <p:sp>
          <p:nvSpPr>
            <p:cNvPr id="7" name="Rectangle 6">
              <a:extLst>
                <a:ext uri="{FF2B5EF4-FFF2-40B4-BE49-F238E27FC236}">
                  <a16:creationId xmlns:a16="http://schemas.microsoft.com/office/drawing/2014/main" id="{ABD71153-7E20-BC4F-943A-65BDBBE1D71F}"/>
                </a:ext>
              </a:extLst>
            </p:cNvPr>
            <p:cNvSpPr/>
            <p:nvPr/>
          </p:nvSpPr>
          <p:spPr>
            <a:xfrm>
              <a:off x="1697722" y="1798570"/>
              <a:ext cx="1024155" cy="4711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File</a:t>
              </a:r>
            </a:p>
          </p:txBody>
        </p:sp>
        <p:sp>
          <p:nvSpPr>
            <p:cNvPr id="8" name="Rectangle 7">
              <a:extLst>
                <a:ext uri="{FF2B5EF4-FFF2-40B4-BE49-F238E27FC236}">
                  <a16:creationId xmlns:a16="http://schemas.microsoft.com/office/drawing/2014/main" id="{4846AFB3-E810-204D-93A5-9EDFBE874577}"/>
                </a:ext>
              </a:extLst>
            </p:cNvPr>
            <p:cNvSpPr/>
            <p:nvPr/>
          </p:nvSpPr>
          <p:spPr>
            <a:xfrm>
              <a:off x="2721877" y="1798570"/>
              <a:ext cx="675943" cy="471141"/>
            </a:xfrm>
            <a:prstGeom prst="rect">
              <a:avLst/>
            </a:prstGeom>
            <a:solidFill>
              <a:srgbClr val="8000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a:t>
              </a:r>
            </a:p>
          </p:txBody>
        </p:sp>
        <p:sp>
          <p:nvSpPr>
            <p:cNvPr id="9" name="Rectangle 8">
              <a:extLst>
                <a:ext uri="{FF2B5EF4-FFF2-40B4-BE49-F238E27FC236}">
                  <a16:creationId xmlns:a16="http://schemas.microsoft.com/office/drawing/2014/main" id="{556910B2-CC0C-8B41-95CD-BEA8AB129783}"/>
                </a:ext>
              </a:extLst>
            </p:cNvPr>
            <p:cNvSpPr/>
            <p:nvPr/>
          </p:nvSpPr>
          <p:spPr>
            <a:xfrm>
              <a:off x="3397820" y="1798570"/>
              <a:ext cx="675943" cy="471141"/>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B2</a:t>
              </a:r>
            </a:p>
          </p:txBody>
        </p:sp>
        <p:sp>
          <p:nvSpPr>
            <p:cNvPr id="10" name="Rectangle 9">
              <a:extLst>
                <a:ext uri="{FF2B5EF4-FFF2-40B4-BE49-F238E27FC236}">
                  <a16:creationId xmlns:a16="http://schemas.microsoft.com/office/drawing/2014/main" id="{6C5D70A1-9936-CB45-9692-6C8C4EEF854F}"/>
                </a:ext>
              </a:extLst>
            </p:cNvPr>
            <p:cNvSpPr/>
            <p:nvPr/>
          </p:nvSpPr>
          <p:spPr>
            <a:xfrm>
              <a:off x="4073763" y="1800751"/>
              <a:ext cx="675943" cy="471141"/>
            </a:xfrm>
            <a:prstGeom prst="rect">
              <a:avLst/>
            </a:prstGeom>
            <a:solidFill>
              <a:srgbClr val="9966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B3</a:t>
              </a:r>
            </a:p>
          </p:txBody>
        </p:sp>
        <p:sp>
          <p:nvSpPr>
            <p:cNvPr id="11" name="Rectangle 10">
              <a:extLst>
                <a:ext uri="{FF2B5EF4-FFF2-40B4-BE49-F238E27FC236}">
                  <a16:creationId xmlns:a16="http://schemas.microsoft.com/office/drawing/2014/main" id="{6D9D6802-9EDB-7149-B1EC-D19B80272942}"/>
                </a:ext>
              </a:extLst>
            </p:cNvPr>
            <p:cNvSpPr/>
            <p:nvPr/>
          </p:nvSpPr>
          <p:spPr>
            <a:xfrm>
              <a:off x="4749706" y="1802932"/>
              <a:ext cx="675943" cy="47114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B4</a:t>
              </a:r>
            </a:p>
          </p:txBody>
        </p:sp>
        <p:sp>
          <p:nvSpPr>
            <p:cNvPr id="12" name="Snip Same Side Corner Rectangle 11">
              <a:extLst>
                <a:ext uri="{FF2B5EF4-FFF2-40B4-BE49-F238E27FC236}">
                  <a16:creationId xmlns:a16="http://schemas.microsoft.com/office/drawing/2014/main" id="{74BD67D3-AE74-654D-A0EE-A81FCF15DC5F}"/>
                </a:ext>
              </a:extLst>
            </p:cNvPr>
            <p:cNvSpPr/>
            <p:nvPr/>
          </p:nvSpPr>
          <p:spPr>
            <a:xfrm>
              <a:off x="509699" y="2774992"/>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13" name="Rectangle 12">
              <a:extLst>
                <a:ext uri="{FF2B5EF4-FFF2-40B4-BE49-F238E27FC236}">
                  <a16:creationId xmlns:a16="http://schemas.microsoft.com/office/drawing/2014/main" id="{86A22C9D-1183-8E45-B530-3AE5C037C1A8}"/>
                </a:ext>
              </a:extLst>
            </p:cNvPr>
            <p:cNvSpPr/>
            <p:nvPr/>
          </p:nvSpPr>
          <p:spPr>
            <a:xfrm>
              <a:off x="1001299" y="3284636"/>
              <a:ext cx="675943" cy="471141"/>
            </a:xfrm>
            <a:prstGeom prst="rect">
              <a:avLst/>
            </a:prstGeom>
            <a:solidFill>
              <a:srgbClr val="8000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a:t>
              </a:r>
            </a:p>
          </p:txBody>
        </p:sp>
        <p:sp>
          <p:nvSpPr>
            <p:cNvPr id="14" name="Snip Same Side Corner Rectangle 13">
              <a:extLst>
                <a:ext uri="{FF2B5EF4-FFF2-40B4-BE49-F238E27FC236}">
                  <a16:creationId xmlns:a16="http://schemas.microsoft.com/office/drawing/2014/main" id="{99EDBAE7-961F-2042-A302-1623485119A2}"/>
                </a:ext>
              </a:extLst>
            </p:cNvPr>
            <p:cNvSpPr/>
            <p:nvPr/>
          </p:nvSpPr>
          <p:spPr>
            <a:xfrm>
              <a:off x="2469251" y="2774992"/>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15" name="Snip Same Side Corner Rectangle 14">
              <a:extLst>
                <a:ext uri="{FF2B5EF4-FFF2-40B4-BE49-F238E27FC236}">
                  <a16:creationId xmlns:a16="http://schemas.microsoft.com/office/drawing/2014/main" id="{72E4F900-0465-1C4D-967A-7E6673E64A44}"/>
                </a:ext>
              </a:extLst>
            </p:cNvPr>
            <p:cNvSpPr/>
            <p:nvPr/>
          </p:nvSpPr>
          <p:spPr>
            <a:xfrm>
              <a:off x="4362713" y="2774992"/>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16" name="Rectangle 15">
              <a:extLst>
                <a:ext uri="{FF2B5EF4-FFF2-40B4-BE49-F238E27FC236}">
                  <a16:creationId xmlns:a16="http://schemas.microsoft.com/office/drawing/2014/main" id="{7C96849D-B450-9343-907C-CF27173CC8A9}"/>
                </a:ext>
              </a:extLst>
            </p:cNvPr>
            <p:cNvSpPr/>
            <p:nvPr/>
          </p:nvSpPr>
          <p:spPr>
            <a:xfrm>
              <a:off x="2922069" y="3286817"/>
              <a:ext cx="675943" cy="471141"/>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B2</a:t>
              </a:r>
            </a:p>
          </p:txBody>
        </p:sp>
        <p:sp>
          <p:nvSpPr>
            <p:cNvPr id="17" name="Snip Same Side Corner Rectangle 16">
              <a:extLst>
                <a:ext uri="{FF2B5EF4-FFF2-40B4-BE49-F238E27FC236}">
                  <a16:creationId xmlns:a16="http://schemas.microsoft.com/office/drawing/2014/main" id="{5C36C333-2FDD-D147-B70C-18836E4BF7B3}"/>
                </a:ext>
              </a:extLst>
            </p:cNvPr>
            <p:cNvSpPr/>
            <p:nvPr/>
          </p:nvSpPr>
          <p:spPr>
            <a:xfrm>
              <a:off x="509699" y="4033549"/>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18" name="Rectangle 17">
              <a:extLst>
                <a:ext uri="{FF2B5EF4-FFF2-40B4-BE49-F238E27FC236}">
                  <a16:creationId xmlns:a16="http://schemas.microsoft.com/office/drawing/2014/main" id="{8C7096DE-4F24-D046-BAE2-7FAD813940CF}"/>
                </a:ext>
              </a:extLst>
            </p:cNvPr>
            <p:cNvSpPr/>
            <p:nvPr/>
          </p:nvSpPr>
          <p:spPr>
            <a:xfrm>
              <a:off x="5029638" y="4208615"/>
              <a:ext cx="675943" cy="471141"/>
            </a:xfrm>
            <a:prstGeom prst="rect">
              <a:avLst/>
            </a:prstGeom>
            <a:solidFill>
              <a:srgbClr val="8000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a:t>
              </a:r>
            </a:p>
          </p:txBody>
        </p:sp>
        <p:sp>
          <p:nvSpPr>
            <p:cNvPr id="19" name="Snip Same Side Corner Rectangle 18">
              <a:extLst>
                <a:ext uri="{FF2B5EF4-FFF2-40B4-BE49-F238E27FC236}">
                  <a16:creationId xmlns:a16="http://schemas.microsoft.com/office/drawing/2014/main" id="{2C1F5877-26BF-CA43-831E-3D1C5EA5A447}"/>
                </a:ext>
              </a:extLst>
            </p:cNvPr>
            <p:cNvSpPr/>
            <p:nvPr/>
          </p:nvSpPr>
          <p:spPr>
            <a:xfrm>
              <a:off x="2469251" y="4033549"/>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20" name="Snip Same Side Corner Rectangle 19">
              <a:extLst>
                <a:ext uri="{FF2B5EF4-FFF2-40B4-BE49-F238E27FC236}">
                  <a16:creationId xmlns:a16="http://schemas.microsoft.com/office/drawing/2014/main" id="{E8F88FC3-8E08-E744-9179-DBDFFA9D4E87}"/>
                </a:ext>
              </a:extLst>
            </p:cNvPr>
            <p:cNvSpPr/>
            <p:nvPr/>
          </p:nvSpPr>
          <p:spPr>
            <a:xfrm>
              <a:off x="4362713" y="4033549"/>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21" name="Rectangle 20">
              <a:extLst>
                <a:ext uri="{FF2B5EF4-FFF2-40B4-BE49-F238E27FC236}">
                  <a16:creationId xmlns:a16="http://schemas.microsoft.com/office/drawing/2014/main" id="{72FD7805-AE78-1449-B734-BA5A86D6922A}"/>
                </a:ext>
              </a:extLst>
            </p:cNvPr>
            <p:cNvSpPr/>
            <p:nvPr/>
          </p:nvSpPr>
          <p:spPr>
            <a:xfrm>
              <a:off x="4749704" y="4551633"/>
              <a:ext cx="675943" cy="471141"/>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B2</a:t>
              </a:r>
            </a:p>
          </p:txBody>
        </p:sp>
        <p:sp>
          <p:nvSpPr>
            <p:cNvPr id="22" name="Rectangle 21">
              <a:extLst>
                <a:ext uri="{FF2B5EF4-FFF2-40B4-BE49-F238E27FC236}">
                  <a16:creationId xmlns:a16="http://schemas.microsoft.com/office/drawing/2014/main" id="{CFE962BF-A03A-B440-A345-A42963AA9111}"/>
                </a:ext>
              </a:extLst>
            </p:cNvPr>
            <p:cNvSpPr/>
            <p:nvPr/>
          </p:nvSpPr>
          <p:spPr>
            <a:xfrm>
              <a:off x="969347" y="4551633"/>
              <a:ext cx="675943" cy="471141"/>
            </a:xfrm>
            <a:prstGeom prst="rect">
              <a:avLst/>
            </a:prstGeom>
            <a:solidFill>
              <a:srgbClr val="9966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B3</a:t>
              </a:r>
            </a:p>
          </p:txBody>
        </p:sp>
        <p:sp>
          <p:nvSpPr>
            <p:cNvPr id="23" name="Snip Same Side Corner Rectangle 22">
              <a:extLst>
                <a:ext uri="{FF2B5EF4-FFF2-40B4-BE49-F238E27FC236}">
                  <a16:creationId xmlns:a16="http://schemas.microsoft.com/office/drawing/2014/main" id="{8F867BF1-D734-B542-9EDC-03D9C17B5127}"/>
                </a:ext>
              </a:extLst>
            </p:cNvPr>
            <p:cNvSpPr/>
            <p:nvPr/>
          </p:nvSpPr>
          <p:spPr>
            <a:xfrm>
              <a:off x="509699" y="5289640"/>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24" name="Snip Same Side Corner Rectangle 23">
              <a:extLst>
                <a:ext uri="{FF2B5EF4-FFF2-40B4-BE49-F238E27FC236}">
                  <a16:creationId xmlns:a16="http://schemas.microsoft.com/office/drawing/2014/main" id="{11E2DD37-06B9-4C42-9EDD-BB0DAA2F2172}"/>
                </a:ext>
              </a:extLst>
            </p:cNvPr>
            <p:cNvSpPr/>
            <p:nvPr/>
          </p:nvSpPr>
          <p:spPr>
            <a:xfrm>
              <a:off x="2469251" y="5289640"/>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25" name="Snip Same Side Corner Rectangle 24">
              <a:extLst>
                <a:ext uri="{FF2B5EF4-FFF2-40B4-BE49-F238E27FC236}">
                  <a16:creationId xmlns:a16="http://schemas.microsoft.com/office/drawing/2014/main" id="{F969CCDD-9F01-3541-B57D-CEB958B744FB}"/>
                </a:ext>
              </a:extLst>
            </p:cNvPr>
            <p:cNvSpPr/>
            <p:nvPr/>
          </p:nvSpPr>
          <p:spPr>
            <a:xfrm>
              <a:off x="4362713" y="5289640"/>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26" name="Rectangle 25">
              <a:extLst>
                <a:ext uri="{FF2B5EF4-FFF2-40B4-BE49-F238E27FC236}">
                  <a16:creationId xmlns:a16="http://schemas.microsoft.com/office/drawing/2014/main" id="{54117EB3-F403-6643-AA8A-8D55727AC663}"/>
                </a:ext>
              </a:extLst>
            </p:cNvPr>
            <p:cNvSpPr/>
            <p:nvPr/>
          </p:nvSpPr>
          <p:spPr>
            <a:xfrm>
              <a:off x="962519" y="5801465"/>
              <a:ext cx="675943" cy="47114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B4</a:t>
              </a:r>
            </a:p>
          </p:txBody>
        </p:sp>
        <p:sp>
          <p:nvSpPr>
            <p:cNvPr id="27" name="Rectangle 26">
              <a:extLst>
                <a:ext uri="{FF2B5EF4-FFF2-40B4-BE49-F238E27FC236}">
                  <a16:creationId xmlns:a16="http://schemas.microsoft.com/office/drawing/2014/main" id="{02E01603-4F49-7B4B-A3F3-BDC65224032D}"/>
                </a:ext>
              </a:extLst>
            </p:cNvPr>
            <p:cNvSpPr/>
            <p:nvPr/>
          </p:nvSpPr>
          <p:spPr>
            <a:xfrm>
              <a:off x="2874275" y="5805827"/>
              <a:ext cx="675943" cy="471141"/>
            </a:xfrm>
            <a:prstGeom prst="rect">
              <a:avLst/>
            </a:prstGeom>
            <a:solidFill>
              <a:srgbClr val="9966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B3</a:t>
              </a:r>
            </a:p>
          </p:txBody>
        </p:sp>
        <p:sp>
          <p:nvSpPr>
            <p:cNvPr id="28" name="Rectangle 27">
              <a:extLst>
                <a:ext uri="{FF2B5EF4-FFF2-40B4-BE49-F238E27FC236}">
                  <a16:creationId xmlns:a16="http://schemas.microsoft.com/office/drawing/2014/main" id="{2BE92F5B-0215-A54B-B75B-743FFD6D1656}"/>
                </a:ext>
              </a:extLst>
            </p:cNvPr>
            <p:cNvSpPr/>
            <p:nvPr/>
          </p:nvSpPr>
          <p:spPr>
            <a:xfrm>
              <a:off x="2887931" y="4542908"/>
              <a:ext cx="675943" cy="471141"/>
            </a:xfrm>
            <a:prstGeom prst="rect">
              <a:avLst/>
            </a:prstGeom>
            <a:solidFill>
              <a:srgbClr val="8000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a:t>
              </a:r>
            </a:p>
          </p:txBody>
        </p:sp>
        <p:sp>
          <p:nvSpPr>
            <p:cNvPr id="29" name="Rectangle 28">
              <a:extLst>
                <a:ext uri="{FF2B5EF4-FFF2-40B4-BE49-F238E27FC236}">
                  <a16:creationId xmlns:a16="http://schemas.microsoft.com/office/drawing/2014/main" id="{BE634B04-9277-7C49-A44F-C07DE8B0EF75}"/>
                </a:ext>
              </a:extLst>
            </p:cNvPr>
            <p:cNvSpPr/>
            <p:nvPr/>
          </p:nvSpPr>
          <p:spPr>
            <a:xfrm>
              <a:off x="4806515" y="3286817"/>
              <a:ext cx="675943" cy="47114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B4</a:t>
              </a:r>
            </a:p>
          </p:txBody>
        </p:sp>
        <p:sp>
          <p:nvSpPr>
            <p:cNvPr id="30" name="Snip Same Side Corner Rectangle 29">
              <a:extLst>
                <a:ext uri="{FF2B5EF4-FFF2-40B4-BE49-F238E27FC236}">
                  <a16:creationId xmlns:a16="http://schemas.microsoft.com/office/drawing/2014/main" id="{7AA197AB-D3E0-9046-96BB-AEB59AC5040C}"/>
                </a:ext>
              </a:extLst>
            </p:cNvPr>
            <p:cNvSpPr/>
            <p:nvPr/>
          </p:nvSpPr>
          <p:spPr>
            <a:xfrm>
              <a:off x="6247159" y="2774992"/>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31" name="Snip Same Side Corner Rectangle 30">
              <a:extLst>
                <a:ext uri="{FF2B5EF4-FFF2-40B4-BE49-F238E27FC236}">
                  <a16:creationId xmlns:a16="http://schemas.microsoft.com/office/drawing/2014/main" id="{83FF135B-0D63-C94A-8A13-45FC9E40A035}"/>
                </a:ext>
              </a:extLst>
            </p:cNvPr>
            <p:cNvSpPr/>
            <p:nvPr/>
          </p:nvSpPr>
          <p:spPr>
            <a:xfrm>
              <a:off x="6240331" y="4033549"/>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32" name="Snip Same Side Corner Rectangle 31">
              <a:extLst>
                <a:ext uri="{FF2B5EF4-FFF2-40B4-BE49-F238E27FC236}">
                  <a16:creationId xmlns:a16="http://schemas.microsoft.com/office/drawing/2014/main" id="{65926B03-A73A-7F46-9EFD-9244674746E9}"/>
                </a:ext>
              </a:extLst>
            </p:cNvPr>
            <p:cNvSpPr/>
            <p:nvPr/>
          </p:nvSpPr>
          <p:spPr>
            <a:xfrm>
              <a:off x="6240331" y="5291821"/>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9298C51D-4CC7-974A-849F-2035ED6B3634}"/>
                </a:ext>
              </a:extLst>
            </p:cNvPr>
            <p:cNvSpPr/>
            <p:nvPr/>
          </p:nvSpPr>
          <p:spPr>
            <a:xfrm>
              <a:off x="6690961" y="3286817"/>
              <a:ext cx="675943" cy="471141"/>
            </a:xfrm>
            <a:prstGeom prst="rect">
              <a:avLst/>
            </a:prstGeom>
            <a:solidFill>
              <a:srgbClr val="9966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B3</a:t>
              </a:r>
            </a:p>
          </p:txBody>
        </p:sp>
        <p:sp>
          <p:nvSpPr>
            <p:cNvPr id="34" name="Rectangle 33">
              <a:extLst>
                <a:ext uri="{FF2B5EF4-FFF2-40B4-BE49-F238E27FC236}">
                  <a16:creationId xmlns:a16="http://schemas.microsoft.com/office/drawing/2014/main" id="{DAE72677-E795-FF48-90A7-03F9729D7207}"/>
                </a:ext>
              </a:extLst>
            </p:cNvPr>
            <p:cNvSpPr/>
            <p:nvPr/>
          </p:nvSpPr>
          <p:spPr>
            <a:xfrm>
              <a:off x="6690961" y="4542908"/>
              <a:ext cx="675943" cy="47114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B4</a:t>
              </a:r>
            </a:p>
          </p:txBody>
        </p:sp>
        <p:sp>
          <p:nvSpPr>
            <p:cNvPr id="35" name="Rectangle 34">
              <a:extLst>
                <a:ext uri="{FF2B5EF4-FFF2-40B4-BE49-F238E27FC236}">
                  <a16:creationId xmlns:a16="http://schemas.microsoft.com/office/drawing/2014/main" id="{0729B28F-1956-6E48-97DC-7EDA38E53C66}"/>
                </a:ext>
              </a:extLst>
            </p:cNvPr>
            <p:cNvSpPr/>
            <p:nvPr/>
          </p:nvSpPr>
          <p:spPr>
            <a:xfrm>
              <a:off x="6690961" y="5807723"/>
              <a:ext cx="675943" cy="471141"/>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B2</a:t>
              </a:r>
            </a:p>
          </p:txBody>
        </p:sp>
        <p:sp>
          <p:nvSpPr>
            <p:cNvPr id="36" name="Rectangle 35">
              <a:extLst>
                <a:ext uri="{FF2B5EF4-FFF2-40B4-BE49-F238E27FC236}">
                  <a16:creationId xmlns:a16="http://schemas.microsoft.com/office/drawing/2014/main" id="{B2549B9A-C642-D747-A2E6-C817E93B60E9}"/>
                </a:ext>
              </a:extLst>
            </p:cNvPr>
            <p:cNvSpPr/>
            <p:nvPr/>
          </p:nvSpPr>
          <p:spPr>
            <a:xfrm>
              <a:off x="4806515" y="5801180"/>
              <a:ext cx="675943" cy="471141"/>
            </a:xfrm>
            <a:prstGeom prst="rect">
              <a:avLst/>
            </a:prstGeom>
            <a:solidFill>
              <a:srgbClr val="8000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a:t>
              </a:r>
            </a:p>
          </p:txBody>
        </p:sp>
        <p:cxnSp>
          <p:nvCxnSpPr>
            <p:cNvPr id="37" name="Straight Arrow Connector 36">
              <a:extLst>
                <a:ext uri="{FF2B5EF4-FFF2-40B4-BE49-F238E27FC236}">
                  <a16:creationId xmlns:a16="http://schemas.microsoft.com/office/drawing/2014/main" id="{09433558-0F4D-AA4F-BC9A-F027CDE9953B}"/>
                </a:ext>
              </a:extLst>
            </p:cNvPr>
            <p:cNvCxnSpPr/>
            <p:nvPr/>
          </p:nvCxnSpPr>
          <p:spPr>
            <a:xfrm flipH="1">
              <a:off x="2469251" y="2297024"/>
              <a:ext cx="481223" cy="35506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EBB57B8-C8C1-9F4C-B49B-486723E67721}"/>
                </a:ext>
              </a:extLst>
            </p:cNvPr>
            <p:cNvCxnSpPr/>
            <p:nvPr/>
          </p:nvCxnSpPr>
          <p:spPr>
            <a:xfrm>
              <a:off x="4975020" y="2310680"/>
              <a:ext cx="75102" cy="35506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99198B6A-BFB4-5A4A-A4CE-5C68207C515C}"/>
                </a:ext>
              </a:extLst>
            </p:cNvPr>
            <p:cNvCxnSpPr/>
            <p:nvPr/>
          </p:nvCxnSpPr>
          <p:spPr>
            <a:xfrm flipH="1">
              <a:off x="3598012" y="2324336"/>
              <a:ext cx="28405" cy="35506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59FB4901-78EC-FD46-9EF8-FAFAEFCA8BC6}"/>
                </a:ext>
              </a:extLst>
            </p:cNvPr>
            <p:cNvCxnSpPr/>
            <p:nvPr/>
          </p:nvCxnSpPr>
          <p:spPr>
            <a:xfrm>
              <a:off x="4305904" y="2274073"/>
              <a:ext cx="500611" cy="27995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3859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551F-CD81-C24A-B54A-BCC75A275969}"/>
              </a:ext>
            </a:extLst>
          </p:cNvPr>
          <p:cNvSpPr>
            <a:spLocks noGrp="1"/>
          </p:cNvSpPr>
          <p:nvPr>
            <p:ph type="title"/>
          </p:nvPr>
        </p:nvSpPr>
        <p:spPr/>
        <p:txBody>
          <a:bodyPr/>
          <a:lstStyle/>
          <a:p>
            <a:r>
              <a:rPr lang="en-US" dirty="0"/>
              <a:t>HDFS Inside: Name Node</a:t>
            </a:r>
            <a:endParaRPr lang="ro-RO" dirty="0"/>
          </a:p>
        </p:txBody>
      </p:sp>
      <p:sp>
        <p:nvSpPr>
          <p:cNvPr id="5" name="Footer Placeholder 4">
            <a:extLst>
              <a:ext uri="{FF2B5EF4-FFF2-40B4-BE49-F238E27FC236}">
                <a16:creationId xmlns:a16="http://schemas.microsoft.com/office/drawing/2014/main" id="{5378185C-F526-B144-8156-4CC6F56F34A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728EEF4-3339-584B-B365-4CA24B029FBD}"/>
              </a:ext>
            </a:extLst>
          </p:cNvPr>
          <p:cNvSpPr>
            <a:spLocks noGrp="1"/>
          </p:cNvSpPr>
          <p:nvPr>
            <p:ph type="sldNum" sz="quarter" idx="12"/>
          </p:nvPr>
        </p:nvSpPr>
        <p:spPr/>
        <p:txBody>
          <a:bodyPr/>
          <a:lstStyle/>
          <a:p>
            <a:pPr>
              <a:defRPr/>
            </a:pPr>
            <a:fld id="{88B97DED-8DB5-4EC6-A031-597F56F5B475}" type="slidenum">
              <a:rPr lang="ro-RO" altLang="en-US" smtClean="0"/>
              <a:pPr>
                <a:defRPr/>
              </a:pPr>
              <a:t>67</a:t>
            </a:fld>
            <a:endParaRPr lang="ro-RO" altLang="en-US"/>
          </a:p>
        </p:txBody>
      </p:sp>
      <p:sp>
        <p:nvSpPr>
          <p:cNvPr id="30" name="Rectangle 29">
            <a:extLst>
              <a:ext uri="{FF2B5EF4-FFF2-40B4-BE49-F238E27FC236}">
                <a16:creationId xmlns:a16="http://schemas.microsoft.com/office/drawing/2014/main" id="{E3538BB8-28EB-0F4D-A12D-FF93647D82BF}"/>
              </a:ext>
            </a:extLst>
          </p:cNvPr>
          <p:cNvSpPr/>
          <p:nvPr/>
        </p:nvSpPr>
        <p:spPr>
          <a:xfrm>
            <a:off x="457200" y="1092200"/>
            <a:ext cx="8229600" cy="32639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aphicFrame>
        <p:nvGraphicFramePr>
          <p:cNvPr id="31" name="Table 30">
            <a:extLst>
              <a:ext uri="{FF2B5EF4-FFF2-40B4-BE49-F238E27FC236}">
                <a16:creationId xmlns:a16="http://schemas.microsoft.com/office/drawing/2014/main" id="{A8929BC6-1527-654C-A55A-D0FFEB005EEE}"/>
              </a:ext>
            </a:extLst>
          </p:cNvPr>
          <p:cNvGraphicFramePr>
            <a:graphicFrameLocks noGrp="1"/>
          </p:cNvGraphicFramePr>
          <p:nvPr>
            <p:extLst>
              <p:ext uri="{D42A27DB-BD31-4B8C-83A1-F6EECF244321}">
                <p14:modId xmlns:p14="http://schemas.microsoft.com/office/powerpoint/2010/main" val="82487756"/>
              </p:ext>
            </p:extLst>
          </p:nvPr>
        </p:nvGraphicFramePr>
        <p:xfrm>
          <a:off x="1130300" y="1943100"/>
          <a:ext cx="6769101" cy="2095500"/>
        </p:xfrm>
        <a:graphic>
          <a:graphicData uri="http://schemas.openxmlformats.org/drawingml/2006/table">
            <a:tbl>
              <a:tblPr firstRow="1" bandRow="1">
                <a:tableStyleId>{5C22544A-7EE6-4342-B048-85BDC9FD1C3A}</a:tableStyleId>
              </a:tblPr>
              <a:tblGrid>
                <a:gridCol w="2256367">
                  <a:extLst>
                    <a:ext uri="{9D8B030D-6E8A-4147-A177-3AD203B41FA5}">
                      <a16:colId xmlns:a16="http://schemas.microsoft.com/office/drawing/2014/main" val="20000"/>
                    </a:ext>
                  </a:extLst>
                </a:gridCol>
                <a:gridCol w="2256367">
                  <a:extLst>
                    <a:ext uri="{9D8B030D-6E8A-4147-A177-3AD203B41FA5}">
                      <a16:colId xmlns:a16="http://schemas.microsoft.com/office/drawing/2014/main" val="20001"/>
                    </a:ext>
                  </a:extLst>
                </a:gridCol>
                <a:gridCol w="2256367">
                  <a:extLst>
                    <a:ext uri="{9D8B030D-6E8A-4147-A177-3AD203B41FA5}">
                      <a16:colId xmlns:a16="http://schemas.microsoft.com/office/drawing/2014/main" val="20002"/>
                    </a:ext>
                  </a:extLst>
                </a:gridCol>
              </a:tblGrid>
              <a:tr h="523875">
                <a:tc>
                  <a:txBody>
                    <a:bodyPr/>
                    <a:lstStyle/>
                    <a:p>
                      <a:r>
                        <a:rPr lang="en-US" dirty="0">
                          <a:solidFill>
                            <a:schemeClr val="tx1"/>
                          </a:solidFill>
                        </a:rPr>
                        <a:t>Filename</a:t>
                      </a:r>
                    </a:p>
                  </a:txBody>
                  <a:tcPr/>
                </a:tc>
                <a:tc>
                  <a:txBody>
                    <a:bodyPr/>
                    <a:lstStyle/>
                    <a:p>
                      <a:r>
                        <a:rPr lang="en-US" dirty="0">
                          <a:solidFill>
                            <a:schemeClr val="tx1"/>
                          </a:solidFill>
                        </a:rPr>
                        <a:t>Replication factor</a:t>
                      </a:r>
                    </a:p>
                  </a:txBody>
                  <a:tcPr/>
                </a:tc>
                <a:tc>
                  <a:txBody>
                    <a:bodyPr/>
                    <a:lstStyle/>
                    <a:p>
                      <a:r>
                        <a:rPr lang="en-US" dirty="0">
                          <a:solidFill>
                            <a:schemeClr val="tx1"/>
                          </a:solidFill>
                        </a:rPr>
                        <a:t>Block</a:t>
                      </a:r>
                      <a:r>
                        <a:rPr lang="en-US" baseline="0" dirty="0">
                          <a:solidFill>
                            <a:schemeClr val="tx1"/>
                          </a:solidFill>
                        </a:rPr>
                        <a:t> ID</a:t>
                      </a:r>
                      <a:endParaRPr lang="en-US" dirty="0">
                        <a:solidFill>
                          <a:schemeClr val="tx1"/>
                        </a:solidFill>
                      </a:endParaRPr>
                    </a:p>
                  </a:txBody>
                  <a:tcPr/>
                </a:tc>
                <a:extLst>
                  <a:ext uri="{0D108BD9-81ED-4DB2-BD59-A6C34878D82A}">
                    <a16:rowId xmlns:a16="http://schemas.microsoft.com/office/drawing/2014/main" val="10000"/>
                  </a:ext>
                </a:extLst>
              </a:tr>
              <a:tr h="523875">
                <a:tc>
                  <a:txBody>
                    <a:bodyPr/>
                    <a:lstStyle/>
                    <a:p>
                      <a:r>
                        <a:rPr lang="en-US" dirty="0">
                          <a:solidFill>
                            <a:schemeClr val="tx1"/>
                          </a:solidFill>
                        </a:rPr>
                        <a:t>File</a:t>
                      </a:r>
                      <a:r>
                        <a:rPr lang="en-US" baseline="0" dirty="0">
                          <a:solidFill>
                            <a:schemeClr val="tx1"/>
                          </a:solidFill>
                        </a:rPr>
                        <a:t> 1</a:t>
                      </a:r>
                      <a:endParaRPr lang="en-US" dirty="0">
                        <a:solidFill>
                          <a:schemeClr val="tx1"/>
                        </a:solidFill>
                      </a:endParaRPr>
                    </a:p>
                  </a:txBody>
                  <a:tcPr/>
                </a:tc>
                <a:tc>
                  <a:txBody>
                    <a:bodyPr/>
                    <a:lstStyle/>
                    <a:p>
                      <a:r>
                        <a:rPr lang="en-US" dirty="0">
                          <a:solidFill>
                            <a:schemeClr val="tx1"/>
                          </a:solidFill>
                        </a:rPr>
                        <a:t>3</a:t>
                      </a:r>
                    </a:p>
                  </a:txBody>
                  <a:tcPr/>
                </a:tc>
                <a:tc>
                  <a:txBody>
                    <a:bodyPr/>
                    <a:lstStyle/>
                    <a:p>
                      <a:r>
                        <a:rPr lang="en-US" dirty="0">
                          <a:solidFill>
                            <a:schemeClr val="tx1"/>
                          </a:solidFill>
                        </a:rPr>
                        <a:t>[1, 2, 3]</a:t>
                      </a:r>
                    </a:p>
                  </a:txBody>
                  <a:tcPr/>
                </a:tc>
                <a:extLst>
                  <a:ext uri="{0D108BD9-81ED-4DB2-BD59-A6C34878D82A}">
                    <a16:rowId xmlns:a16="http://schemas.microsoft.com/office/drawing/2014/main" val="10001"/>
                  </a:ext>
                </a:extLst>
              </a:tr>
              <a:tr h="523875">
                <a:tc>
                  <a:txBody>
                    <a:bodyPr/>
                    <a:lstStyle/>
                    <a:p>
                      <a:r>
                        <a:rPr lang="en-US" dirty="0">
                          <a:solidFill>
                            <a:schemeClr val="tx1"/>
                          </a:solidFill>
                        </a:rPr>
                        <a:t>File 2</a:t>
                      </a:r>
                    </a:p>
                  </a:txBody>
                  <a:tcPr/>
                </a:tc>
                <a:tc>
                  <a:txBody>
                    <a:bodyPr/>
                    <a:lstStyle/>
                    <a:p>
                      <a:r>
                        <a:rPr lang="en-US" dirty="0">
                          <a:solidFill>
                            <a:schemeClr val="tx1"/>
                          </a:solidFill>
                        </a:rPr>
                        <a:t>2</a:t>
                      </a:r>
                    </a:p>
                  </a:txBody>
                  <a:tcPr/>
                </a:tc>
                <a:tc>
                  <a:txBody>
                    <a:bodyPr/>
                    <a:lstStyle/>
                    <a:p>
                      <a:r>
                        <a:rPr lang="en-US" dirty="0">
                          <a:solidFill>
                            <a:schemeClr val="tx1"/>
                          </a:solidFill>
                        </a:rPr>
                        <a:t>[4, 5,</a:t>
                      </a:r>
                      <a:r>
                        <a:rPr lang="en-US" baseline="0" dirty="0">
                          <a:solidFill>
                            <a:schemeClr val="tx1"/>
                          </a:solidFill>
                        </a:rPr>
                        <a:t> 6]</a:t>
                      </a:r>
                      <a:endParaRPr lang="en-US" dirty="0">
                        <a:solidFill>
                          <a:schemeClr val="tx1"/>
                        </a:solidFill>
                      </a:endParaRPr>
                    </a:p>
                  </a:txBody>
                  <a:tcPr/>
                </a:tc>
                <a:extLst>
                  <a:ext uri="{0D108BD9-81ED-4DB2-BD59-A6C34878D82A}">
                    <a16:rowId xmlns:a16="http://schemas.microsoft.com/office/drawing/2014/main" val="10002"/>
                  </a:ext>
                </a:extLst>
              </a:tr>
              <a:tr h="523875">
                <a:tc>
                  <a:txBody>
                    <a:bodyPr/>
                    <a:lstStyle/>
                    <a:p>
                      <a:r>
                        <a:rPr lang="en-US" dirty="0">
                          <a:solidFill>
                            <a:schemeClr val="tx1"/>
                          </a:solidFill>
                        </a:rPr>
                        <a:t>File 3</a:t>
                      </a:r>
                    </a:p>
                  </a:txBody>
                  <a:tcPr/>
                </a:tc>
                <a:tc>
                  <a:txBody>
                    <a:bodyPr/>
                    <a:lstStyle/>
                    <a:p>
                      <a:r>
                        <a:rPr lang="en-US" dirty="0">
                          <a:solidFill>
                            <a:schemeClr val="tx1"/>
                          </a:solidFill>
                        </a:rPr>
                        <a:t>1</a:t>
                      </a:r>
                    </a:p>
                  </a:txBody>
                  <a:tcPr/>
                </a:tc>
                <a:tc>
                  <a:txBody>
                    <a:bodyPr/>
                    <a:lstStyle/>
                    <a:p>
                      <a:r>
                        <a:rPr lang="en-US" dirty="0">
                          <a:solidFill>
                            <a:schemeClr val="tx1"/>
                          </a:solidFill>
                        </a:rPr>
                        <a:t>[7,8]</a:t>
                      </a:r>
                    </a:p>
                  </a:txBody>
                  <a:tcPr/>
                </a:tc>
                <a:extLst>
                  <a:ext uri="{0D108BD9-81ED-4DB2-BD59-A6C34878D82A}">
                    <a16:rowId xmlns:a16="http://schemas.microsoft.com/office/drawing/2014/main" val="10003"/>
                  </a:ext>
                </a:extLst>
              </a:tr>
            </a:tbl>
          </a:graphicData>
        </a:graphic>
      </p:graphicFrame>
      <p:sp>
        <p:nvSpPr>
          <p:cNvPr id="32" name="Rectangle 31">
            <a:extLst>
              <a:ext uri="{FF2B5EF4-FFF2-40B4-BE49-F238E27FC236}">
                <a16:creationId xmlns:a16="http://schemas.microsoft.com/office/drawing/2014/main" id="{FAB1888D-8881-DA47-A3F6-37A011E0F5F7}"/>
              </a:ext>
            </a:extLst>
          </p:cNvPr>
          <p:cNvSpPr/>
          <p:nvPr/>
        </p:nvSpPr>
        <p:spPr>
          <a:xfrm>
            <a:off x="1863459"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cxnSp>
        <p:nvCxnSpPr>
          <p:cNvPr id="33" name="Straight Connector 32">
            <a:extLst>
              <a:ext uri="{FF2B5EF4-FFF2-40B4-BE49-F238E27FC236}">
                <a16:creationId xmlns:a16="http://schemas.microsoft.com/office/drawing/2014/main" id="{683B8614-1D11-6F46-B34F-72A2DF7F6C87}"/>
              </a:ext>
            </a:extLst>
          </p:cNvPr>
          <p:cNvCxnSpPr>
            <a:stCxn id="34" idx="2"/>
          </p:cNvCxnSpPr>
          <p:nvPr/>
        </p:nvCxnSpPr>
        <p:spPr>
          <a:xfrm>
            <a:off x="2118778"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47E1D4DB-55B9-3846-8A73-2BD992BC2272}"/>
              </a:ext>
            </a:extLst>
          </p:cNvPr>
          <p:cNvSpPr/>
          <p:nvPr/>
        </p:nvSpPr>
        <p:spPr>
          <a:xfrm>
            <a:off x="4190868"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cxnSp>
        <p:nvCxnSpPr>
          <p:cNvPr id="35" name="Straight Connector 34">
            <a:extLst>
              <a:ext uri="{FF2B5EF4-FFF2-40B4-BE49-F238E27FC236}">
                <a16:creationId xmlns:a16="http://schemas.microsoft.com/office/drawing/2014/main" id="{CA185FFC-FDCB-CD47-AFDD-3798EF489FEE}"/>
              </a:ext>
            </a:extLst>
          </p:cNvPr>
          <p:cNvCxnSpPr>
            <a:stCxn id="36" idx="2"/>
          </p:cNvCxnSpPr>
          <p:nvPr/>
        </p:nvCxnSpPr>
        <p:spPr>
          <a:xfrm>
            <a:off x="4446187"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258FB1B0-B112-844E-B46D-A33B139EA284}"/>
              </a:ext>
            </a:extLst>
          </p:cNvPr>
          <p:cNvSpPr/>
          <p:nvPr/>
        </p:nvSpPr>
        <p:spPr>
          <a:xfrm>
            <a:off x="6726195"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cxnSp>
        <p:nvCxnSpPr>
          <p:cNvPr id="37" name="Straight Connector 36">
            <a:extLst>
              <a:ext uri="{FF2B5EF4-FFF2-40B4-BE49-F238E27FC236}">
                <a16:creationId xmlns:a16="http://schemas.microsoft.com/office/drawing/2014/main" id="{9A41EE20-7497-1C45-B5D8-4C32AFE9061E}"/>
              </a:ext>
            </a:extLst>
          </p:cNvPr>
          <p:cNvCxnSpPr>
            <a:stCxn id="38" idx="2"/>
          </p:cNvCxnSpPr>
          <p:nvPr/>
        </p:nvCxnSpPr>
        <p:spPr>
          <a:xfrm>
            <a:off x="6981514"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F78738D6-2102-7449-B91A-E2891AB75B04}"/>
              </a:ext>
            </a:extLst>
          </p:cNvPr>
          <p:cNvSpPr/>
          <p:nvPr/>
        </p:nvSpPr>
        <p:spPr>
          <a:xfrm>
            <a:off x="1229975" y="55751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1, 2, 5, 7,</a:t>
            </a:r>
          </a:p>
          <a:p>
            <a:pPr algn="ctr"/>
            <a:r>
              <a:rPr lang="en-US" sz="1400" b="1" dirty="0">
                <a:solidFill>
                  <a:srgbClr val="000000"/>
                </a:solidFill>
              </a:rPr>
              <a:t>4, 3</a:t>
            </a:r>
          </a:p>
        </p:txBody>
      </p:sp>
      <p:sp>
        <p:nvSpPr>
          <p:cNvPr id="39" name="Rectangle 38">
            <a:extLst>
              <a:ext uri="{FF2B5EF4-FFF2-40B4-BE49-F238E27FC236}">
                <a16:creationId xmlns:a16="http://schemas.microsoft.com/office/drawing/2014/main" id="{A70085E4-E1CF-5947-95F6-1937137FDC06}"/>
              </a:ext>
            </a:extLst>
          </p:cNvPr>
          <p:cNvSpPr/>
          <p:nvPr/>
        </p:nvSpPr>
        <p:spPr>
          <a:xfrm>
            <a:off x="3557384" y="55751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1, 5, 3,</a:t>
            </a:r>
          </a:p>
          <a:p>
            <a:pPr algn="ctr"/>
            <a:r>
              <a:rPr lang="en-US" sz="1400" b="1" dirty="0">
                <a:solidFill>
                  <a:srgbClr val="000000"/>
                </a:solidFill>
              </a:rPr>
              <a:t> 2, 8, 6</a:t>
            </a:r>
          </a:p>
        </p:txBody>
      </p:sp>
      <p:sp>
        <p:nvSpPr>
          <p:cNvPr id="40" name="Rectangle 39">
            <a:extLst>
              <a:ext uri="{FF2B5EF4-FFF2-40B4-BE49-F238E27FC236}">
                <a16:creationId xmlns:a16="http://schemas.microsoft.com/office/drawing/2014/main" id="{DC4E53DD-A5CF-8243-92F3-6F97AFFD51A0}"/>
              </a:ext>
            </a:extLst>
          </p:cNvPr>
          <p:cNvSpPr/>
          <p:nvPr/>
        </p:nvSpPr>
        <p:spPr>
          <a:xfrm>
            <a:off x="6122784" y="55497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1, 4, 3,</a:t>
            </a:r>
          </a:p>
          <a:p>
            <a:pPr algn="ctr"/>
            <a:r>
              <a:rPr lang="en-US" sz="1400" b="1" dirty="0">
                <a:solidFill>
                  <a:srgbClr val="000000"/>
                </a:solidFill>
              </a:rPr>
              <a:t> 2, 6</a:t>
            </a:r>
          </a:p>
        </p:txBody>
      </p:sp>
      <p:sp>
        <p:nvSpPr>
          <p:cNvPr id="41" name="TextBox 40">
            <a:extLst>
              <a:ext uri="{FF2B5EF4-FFF2-40B4-BE49-F238E27FC236}">
                <a16:creationId xmlns:a16="http://schemas.microsoft.com/office/drawing/2014/main" id="{BC272880-5442-7242-82FD-00F5A96562D8}"/>
              </a:ext>
            </a:extLst>
          </p:cNvPr>
          <p:cNvSpPr txBox="1"/>
          <p:nvPr/>
        </p:nvSpPr>
        <p:spPr>
          <a:xfrm>
            <a:off x="917309" y="1384300"/>
            <a:ext cx="1892300" cy="307777"/>
          </a:xfrm>
          <a:prstGeom prst="rect">
            <a:avLst/>
          </a:prstGeom>
          <a:noFill/>
        </p:spPr>
        <p:txBody>
          <a:bodyPr wrap="square" rtlCol="0">
            <a:spAutoFit/>
          </a:bodyPr>
          <a:lstStyle/>
          <a:p>
            <a:r>
              <a:rPr lang="en-US" sz="1400" b="1" dirty="0"/>
              <a:t>Name Node</a:t>
            </a:r>
          </a:p>
        </p:txBody>
      </p:sp>
      <p:sp>
        <p:nvSpPr>
          <p:cNvPr id="42" name="TextBox 41">
            <a:extLst>
              <a:ext uri="{FF2B5EF4-FFF2-40B4-BE49-F238E27FC236}">
                <a16:creationId xmlns:a16="http://schemas.microsoft.com/office/drawing/2014/main" id="{1D58EFDA-F600-F94A-B8C6-C3F003D30658}"/>
              </a:ext>
            </a:extLst>
          </p:cNvPr>
          <p:cNvSpPr txBox="1"/>
          <p:nvPr/>
        </p:nvSpPr>
        <p:spPr>
          <a:xfrm>
            <a:off x="123559" y="4648200"/>
            <a:ext cx="1892300" cy="307777"/>
          </a:xfrm>
          <a:prstGeom prst="rect">
            <a:avLst/>
          </a:prstGeom>
          <a:noFill/>
        </p:spPr>
        <p:txBody>
          <a:bodyPr wrap="square" rtlCol="0">
            <a:spAutoFit/>
          </a:bodyPr>
          <a:lstStyle/>
          <a:p>
            <a:r>
              <a:rPr lang="en-US" sz="1400" b="1" dirty="0"/>
              <a:t>Data Nodes</a:t>
            </a:r>
          </a:p>
        </p:txBody>
      </p:sp>
      <p:sp>
        <p:nvSpPr>
          <p:cNvPr id="43" name="Rectangle 42">
            <a:extLst>
              <a:ext uri="{FF2B5EF4-FFF2-40B4-BE49-F238E27FC236}">
                <a16:creationId xmlns:a16="http://schemas.microsoft.com/office/drawing/2014/main" id="{D64CD0BA-DC8B-EA49-A401-F194AE4E3AFD}"/>
              </a:ext>
            </a:extLst>
          </p:cNvPr>
          <p:cNvSpPr/>
          <p:nvPr/>
        </p:nvSpPr>
        <p:spPr>
          <a:xfrm>
            <a:off x="2809609" y="1301234"/>
            <a:ext cx="2092591" cy="4015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solidFill>
                  <a:srgbClr val="000000"/>
                </a:solidFill>
              </a:rPr>
              <a:t>Snapshot of FS</a:t>
            </a:r>
          </a:p>
        </p:txBody>
      </p:sp>
      <p:cxnSp>
        <p:nvCxnSpPr>
          <p:cNvPr id="44" name="Straight Arrow Connector 43">
            <a:extLst>
              <a:ext uri="{FF2B5EF4-FFF2-40B4-BE49-F238E27FC236}">
                <a16:creationId xmlns:a16="http://schemas.microsoft.com/office/drawing/2014/main" id="{74FE535D-A32E-2142-A8BB-F17FC2552E6D}"/>
              </a:ext>
            </a:extLst>
          </p:cNvPr>
          <p:cNvCxnSpPr/>
          <p:nvPr/>
        </p:nvCxnSpPr>
        <p:spPr>
          <a:xfrm flipH="1">
            <a:off x="1727200" y="2730500"/>
            <a:ext cx="4140200"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1DB972BE-6596-DE40-81F8-ECB5321B3EE1}"/>
              </a:ext>
            </a:extLst>
          </p:cNvPr>
          <p:cNvCxnSpPr/>
          <p:nvPr/>
        </p:nvCxnSpPr>
        <p:spPr>
          <a:xfrm flipH="1">
            <a:off x="4190868" y="2730500"/>
            <a:ext cx="1676532"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42A9A23-6FA3-CD4F-A6A8-B902A6775A25}"/>
              </a:ext>
            </a:extLst>
          </p:cNvPr>
          <p:cNvCxnSpPr/>
          <p:nvPr/>
        </p:nvCxnSpPr>
        <p:spPr>
          <a:xfrm>
            <a:off x="5867400" y="2730500"/>
            <a:ext cx="858795"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03E7DC85-FA42-F141-8D70-C02FE6649386}"/>
              </a:ext>
            </a:extLst>
          </p:cNvPr>
          <p:cNvSpPr/>
          <p:nvPr/>
        </p:nvSpPr>
        <p:spPr>
          <a:xfrm>
            <a:off x="5727700" y="2501900"/>
            <a:ext cx="266700" cy="3302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 name="Rectangle 47">
            <a:extLst>
              <a:ext uri="{FF2B5EF4-FFF2-40B4-BE49-F238E27FC236}">
                <a16:creationId xmlns:a16="http://schemas.microsoft.com/office/drawing/2014/main" id="{13F59C15-45F4-5545-9E99-79C900AB4E59}"/>
              </a:ext>
            </a:extLst>
          </p:cNvPr>
          <p:cNvSpPr/>
          <p:nvPr/>
        </p:nvSpPr>
        <p:spPr>
          <a:xfrm>
            <a:off x="6210300" y="3048000"/>
            <a:ext cx="266700" cy="330200"/>
          </a:xfrm>
          <a:prstGeom prst="rect">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cxnSp>
        <p:nvCxnSpPr>
          <p:cNvPr id="49" name="Straight Arrow Connector 48">
            <a:extLst>
              <a:ext uri="{FF2B5EF4-FFF2-40B4-BE49-F238E27FC236}">
                <a16:creationId xmlns:a16="http://schemas.microsoft.com/office/drawing/2014/main" id="{B3ED2EAB-6CCE-2F4E-BCEB-51B9F922C5EB}"/>
              </a:ext>
            </a:extLst>
          </p:cNvPr>
          <p:cNvCxnSpPr/>
          <p:nvPr/>
        </p:nvCxnSpPr>
        <p:spPr>
          <a:xfrm flipH="1">
            <a:off x="4701505" y="3378200"/>
            <a:ext cx="1508795" cy="275590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4370004-5B33-604E-80A0-5A8B7E3CDBA1}"/>
              </a:ext>
            </a:extLst>
          </p:cNvPr>
          <p:cNvCxnSpPr/>
          <p:nvPr/>
        </p:nvCxnSpPr>
        <p:spPr>
          <a:xfrm>
            <a:off x="6343650" y="3378200"/>
            <a:ext cx="893182" cy="275590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CFE19DF4-8371-5746-AABE-12348CBFF02A}"/>
              </a:ext>
            </a:extLst>
          </p:cNvPr>
          <p:cNvSpPr/>
          <p:nvPr/>
        </p:nvSpPr>
        <p:spPr>
          <a:xfrm>
            <a:off x="5552899" y="1263134"/>
            <a:ext cx="1861733" cy="5656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solidFill>
                  <a:srgbClr val="000000"/>
                </a:solidFill>
              </a:rPr>
              <a:t>Edit log: record changes to FS</a:t>
            </a:r>
          </a:p>
        </p:txBody>
      </p:sp>
      <p:sp>
        <p:nvSpPr>
          <p:cNvPr id="52" name="Down Arrow 51">
            <a:extLst>
              <a:ext uri="{FF2B5EF4-FFF2-40B4-BE49-F238E27FC236}">
                <a16:creationId xmlns:a16="http://schemas.microsoft.com/office/drawing/2014/main" id="{2956B8F2-2654-A246-9FCB-7D7D8A89A1B4}"/>
              </a:ext>
            </a:extLst>
          </p:cNvPr>
          <p:cNvSpPr/>
          <p:nvPr/>
        </p:nvSpPr>
        <p:spPr>
          <a:xfrm>
            <a:off x="3683000" y="1702832"/>
            <a:ext cx="355600" cy="240268"/>
          </a:xfrm>
          <a:prstGeom prst="down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239872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F4E5-5277-2048-8C20-D0F5C391ADD4}"/>
              </a:ext>
            </a:extLst>
          </p:cNvPr>
          <p:cNvSpPr>
            <a:spLocks noGrp="1"/>
          </p:cNvSpPr>
          <p:nvPr>
            <p:ph type="title"/>
          </p:nvPr>
        </p:nvSpPr>
        <p:spPr/>
        <p:txBody>
          <a:bodyPr/>
          <a:lstStyle/>
          <a:p>
            <a:r>
              <a:rPr lang="en-US" dirty="0"/>
              <a:t>HDFS Inside: Read</a:t>
            </a:r>
            <a:endParaRPr lang="ro-RO" dirty="0"/>
          </a:p>
        </p:txBody>
      </p:sp>
      <p:sp>
        <p:nvSpPr>
          <p:cNvPr id="3" name="Content Placeholder 2">
            <a:extLst>
              <a:ext uri="{FF2B5EF4-FFF2-40B4-BE49-F238E27FC236}">
                <a16:creationId xmlns:a16="http://schemas.microsoft.com/office/drawing/2014/main" id="{75D4D17A-CA6A-D647-9C0E-11D2AE01AD29}"/>
              </a:ext>
            </a:extLst>
          </p:cNvPr>
          <p:cNvSpPr>
            <a:spLocks noGrp="1"/>
          </p:cNvSpPr>
          <p:nvPr>
            <p:ph idx="1"/>
          </p:nvPr>
        </p:nvSpPr>
        <p:spPr>
          <a:xfrm>
            <a:off x="381000" y="4737100"/>
            <a:ext cx="8382000" cy="1663700"/>
          </a:xfrm>
        </p:spPr>
        <p:txBody>
          <a:bodyPr>
            <a:normAutofit fontScale="85000" lnSpcReduction="10000"/>
          </a:bodyPr>
          <a:lstStyle/>
          <a:p>
            <a:pPr>
              <a:buAutoNum type="arabicPeriod"/>
            </a:pPr>
            <a:r>
              <a:rPr lang="en-US" dirty="0"/>
              <a:t>Client connects to NN to read data</a:t>
            </a:r>
          </a:p>
          <a:p>
            <a:pPr>
              <a:buAutoNum type="arabicPeriod"/>
            </a:pPr>
            <a:r>
              <a:rPr lang="en-US" dirty="0"/>
              <a:t>NN tells client where to find the data blocks</a:t>
            </a:r>
          </a:p>
          <a:p>
            <a:pPr>
              <a:buAutoNum type="arabicPeriod"/>
            </a:pPr>
            <a:r>
              <a:rPr lang="en-US" dirty="0"/>
              <a:t>Client reads blocks directly from data nodes (without going through NN)</a:t>
            </a:r>
          </a:p>
          <a:p>
            <a:pPr>
              <a:buAutoNum type="arabicPeriod"/>
            </a:pPr>
            <a:r>
              <a:rPr lang="en-US" dirty="0"/>
              <a:t>In case of node failures, client connects to another node that serves the missing block</a:t>
            </a:r>
          </a:p>
        </p:txBody>
      </p:sp>
      <p:sp>
        <p:nvSpPr>
          <p:cNvPr id="5" name="Footer Placeholder 4">
            <a:extLst>
              <a:ext uri="{FF2B5EF4-FFF2-40B4-BE49-F238E27FC236}">
                <a16:creationId xmlns:a16="http://schemas.microsoft.com/office/drawing/2014/main" id="{788C2A53-E3DB-794B-A878-3F2D2BF2B5C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E29E106C-BCFE-8C4C-AF07-4C7A9B106570}"/>
              </a:ext>
            </a:extLst>
          </p:cNvPr>
          <p:cNvSpPr>
            <a:spLocks noGrp="1"/>
          </p:cNvSpPr>
          <p:nvPr>
            <p:ph type="sldNum" sz="quarter" idx="12"/>
          </p:nvPr>
        </p:nvSpPr>
        <p:spPr/>
        <p:txBody>
          <a:bodyPr/>
          <a:lstStyle/>
          <a:p>
            <a:pPr>
              <a:defRPr/>
            </a:pPr>
            <a:fld id="{88B97DED-8DB5-4EC6-A031-597F56F5B475}" type="slidenum">
              <a:rPr lang="ro-RO" altLang="en-US" smtClean="0"/>
              <a:pPr>
                <a:defRPr/>
              </a:pPr>
              <a:t>68</a:t>
            </a:fld>
            <a:endParaRPr lang="ro-RO" altLang="en-US"/>
          </a:p>
        </p:txBody>
      </p:sp>
      <p:grpSp>
        <p:nvGrpSpPr>
          <p:cNvPr id="24" name="Group 23">
            <a:extLst>
              <a:ext uri="{FF2B5EF4-FFF2-40B4-BE49-F238E27FC236}">
                <a16:creationId xmlns:a16="http://schemas.microsoft.com/office/drawing/2014/main" id="{CCA21D1D-B99F-9745-AF0D-1B5207CB5212}"/>
              </a:ext>
            </a:extLst>
          </p:cNvPr>
          <p:cNvGrpSpPr/>
          <p:nvPr/>
        </p:nvGrpSpPr>
        <p:grpSpPr>
          <a:xfrm>
            <a:off x="609600" y="1377172"/>
            <a:ext cx="5334000" cy="2737628"/>
            <a:chOff x="609600" y="1377172"/>
            <a:chExt cx="7988300" cy="3518678"/>
          </a:xfrm>
        </p:grpSpPr>
        <p:sp>
          <p:nvSpPr>
            <p:cNvPr id="7" name="Rectangle 6">
              <a:extLst>
                <a:ext uri="{FF2B5EF4-FFF2-40B4-BE49-F238E27FC236}">
                  <a16:creationId xmlns:a16="http://schemas.microsoft.com/office/drawing/2014/main" id="{96DC83AB-A2FA-1F49-B7A6-023866CD9F78}"/>
                </a:ext>
              </a:extLst>
            </p:cNvPr>
            <p:cNvSpPr/>
            <p:nvPr/>
          </p:nvSpPr>
          <p:spPr>
            <a:xfrm>
              <a:off x="635000" y="2197100"/>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8" name="Rectangle 7">
              <a:extLst>
                <a:ext uri="{FF2B5EF4-FFF2-40B4-BE49-F238E27FC236}">
                  <a16:creationId xmlns:a16="http://schemas.microsoft.com/office/drawing/2014/main" id="{931FFB6F-57AA-5F4B-A90C-5CA1A4B5C5C5}"/>
                </a:ext>
              </a:extLst>
            </p:cNvPr>
            <p:cNvSpPr/>
            <p:nvPr/>
          </p:nvSpPr>
          <p:spPr>
            <a:xfrm>
              <a:off x="4775200" y="1443038"/>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Name Node</a:t>
              </a:r>
            </a:p>
          </p:txBody>
        </p:sp>
        <p:sp>
          <p:nvSpPr>
            <p:cNvPr id="9" name="Rectangle 8">
              <a:extLst>
                <a:ext uri="{FF2B5EF4-FFF2-40B4-BE49-F238E27FC236}">
                  <a16:creationId xmlns:a16="http://schemas.microsoft.com/office/drawing/2014/main" id="{228C8C36-2F27-0A40-A137-0A24F3136AC3}"/>
                </a:ext>
              </a:extLst>
            </p:cNvPr>
            <p:cNvSpPr/>
            <p:nvPr/>
          </p:nvSpPr>
          <p:spPr>
            <a:xfrm>
              <a:off x="609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DN1</a:t>
              </a:r>
            </a:p>
          </p:txBody>
        </p:sp>
        <p:sp>
          <p:nvSpPr>
            <p:cNvPr id="10" name="Rectangle 9">
              <a:extLst>
                <a:ext uri="{FF2B5EF4-FFF2-40B4-BE49-F238E27FC236}">
                  <a16:creationId xmlns:a16="http://schemas.microsoft.com/office/drawing/2014/main" id="{488DADE9-8B60-3E49-9D93-C7B832633E37}"/>
                </a:ext>
              </a:extLst>
            </p:cNvPr>
            <p:cNvSpPr/>
            <p:nvPr/>
          </p:nvSpPr>
          <p:spPr>
            <a:xfrm>
              <a:off x="2260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DN2</a:t>
              </a:r>
            </a:p>
          </p:txBody>
        </p:sp>
        <p:sp>
          <p:nvSpPr>
            <p:cNvPr id="11" name="Rectangle 10">
              <a:extLst>
                <a:ext uri="{FF2B5EF4-FFF2-40B4-BE49-F238E27FC236}">
                  <a16:creationId xmlns:a16="http://schemas.microsoft.com/office/drawing/2014/main" id="{A9F64FF1-37CB-A542-87D6-037CBB8D74CA}"/>
                </a:ext>
              </a:extLst>
            </p:cNvPr>
            <p:cNvSpPr/>
            <p:nvPr/>
          </p:nvSpPr>
          <p:spPr>
            <a:xfrm>
              <a:off x="3987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DN3</a:t>
              </a:r>
            </a:p>
          </p:txBody>
        </p:sp>
        <p:sp>
          <p:nvSpPr>
            <p:cNvPr id="12" name="Rectangle 11">
              <a:extLst>
                <a:ext uri="{FF2B5EF4-FFF2-40B4-BE49-F238E27FC236}">
                  <a16:creationId xmlns:a16="http://schemas.microsoft.com/office/drawing/2014/main" id="{8A5369B2-0089-0F4D-837A-F6253B129C34}"/>
                </a:ext>
              </a:extLst>
            </p:cNvPr>
            <p:cNvSpPr/>
            <p:nvPr/>
          </p:nvSpPr>
          <p:spPr>
            <a:xfrm>
              <a:off x="6781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a:solidFill>
                    <a:schemeClr val="tx1"/>
                  </a:solidFill>
                </a:rPr>
                <a:t>DNn</a:t>
              </a:r>
              <a:endParaRPr lang="en-US" sz="1200" b="1" dirty="0">
                <a:solidFill>
                  <a:schemeClr val="tx1"/>
                </a:solidFill>
              </a:endParaRPr>
            </a:p>
          </p:txBody>
        </p:sp>
        <p:sp>
          <p:nvSpPr>
            <p:cNvPr id="13" name="TextBox 12">
              <a:extLst>
                <a:ext uri="{FF2B5EF4-FFF2-40B4-BE49-F238E27FC236}">
                  <a16:creationId xmlns:a16="http://schemas.microsoft.com/office/drawing/2014/main" id="{F96D6798-47A2-DC4E-8100-74C58ABC63A4}"/>
                </a:ext>
              </a:extLst>
            </p:cNvPr>
            <p:cNvSpPr txBox="1"/>
            <p:nvPr/>
          </p:nvSpPr>
          <p:spPr>
            <a:xfrm>
              <a:off x="5575300" y="3932237"/>
              <a:ext cx="1104900" cy="356027"/>
            </a:xfrm>
            <a:prstGeom prst="rect">
              <a:avLst/>
            </a:prstGeom>
            <a:noFill/>
          </p:spPr>
          <p:txBody>
            <a:bodyPr wrap="square" rtlCol="0">
              <a:spAutoFit/>
            </a:bodyPr>
            <a:lstStyle/>
            <a:p>
              <a:r>
                <a:rPr lang="en-US" sz="1200" b="1" dirty="0"/>
                <a:t>. . .</a:t>
              </a:r>
            </a:p>
          </p:txBody>
        </p:sp>
        <p:sp>
          <p:nvSpPr>
            <p:cNvPr id="14" name="Freeform 13">
              <a:extLst>
                <a:ext uri="{FF2B5EF4-FFF2-40B4-BE49-F238E27FC236}">
                  <a16:creationId xmlns:a16="http://schemas.microsoft.com/office/drawing/2014/main" id="{366B11B3-3795-D64E-829B-11EB7F3AC99A}"/>
                </a:ext>
              </a:extLst>
            </p:cNvPr>
            <p:cNvSpPr/>
            <p:nvPr/>
          </p:nvSpPr>
          <p:spPr>
            <a:xfrm>
              <a:off x="2298700" y="1521634"/>
              <a:ext cx="2425700" cy="599266"/>
            </a:xfrm>
            <a:custGeom>
              <a:avLst/>
              <a:gdLst>
                <a:gd name="connsiteX0" fmla="*/ 0 w 2425700"/>
                <a:gd name="connsiteY0" fmla="*/ 599266 h 599266"/>
                <a:gd name="connsiteX1" fmla="*/ 774700 w 2425700"/>
                <a:gd name="connsiteY1" fmla="*/ 78566 h 599266"/>
                <a:gd name="connsiteX2" fmla="*/ 2425700 w 2425700"/>
                <a:gd name="connsiteY2" fmla="*/ 2366 h 599266"/>
                <a:gd name="connsiteX3" fmla="*/ 2425700 w 2425700"/>
                <a:gd name="connsiteY3" fmla="*/ 2366 h 599266"/>
              </a:gdLst>
              <a:ahLst/>
              <a:cxnLst>
                <a:cxn ang="0">
                  <a:pos x="connsiteX0" y="connsiteY0"/>
                </a:cxn>
                <a:cxn ang="0">
                  <a:pos x="connsiteX1" y="connsiteY1"/>
                </a:cxn>
                <a:cxn ang="0">
                  <a:pos x="connsiteX2" y="connsiteY2"/>
                </a:cxn>
                <a:cxn ang="0">
                  <a:pos x="connsiteX3" y="connsiteY3"/>
                </a:cxn>
              </a:cxnLst>
              <a:rect l="l" t="t" r="r" b="b"/>
              <a:pathLst>
                <a:path w="2425700" h="599266">
                  <a:moveTo>
                    <a:pt x="0" y="599266"/>
                  </a:moveTo>
                  <a:cubicBezTo>
                    <a:pt x="185208" y="388657"/>
                    <a:pt x="370417" y="178049"/>
                    <a:pt x="774700" y="78566"/>
                  </a:cubicBezTo>
                  <a:cubicBezTo>
                    <a:pt x="1178983" y="-20917"/>
                    <a:pt x="2425700" y="2366"/>
                    <a:pt x="2425700" y="2366"/>
                  </a:cubicBezTo>
                  <a:lnTo>
                    <a:pt x="2425700" y="2366"/>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15" name="Oval 14">
              <a:extLst>
                <a:ext uri="{FF2B5EF4-FFF2-40B4-BE49-F238E27FC236}">
                  <a16:creationId xmlns:a16="http://schemas.microsoft.com/office/drawing/2014/main" id="{503C05A1-634D-ED4A-ADDE-500FE66B4187}"/>
                </a:ext>
              </a:extLst>
            </p:cNvPr>
            <p:cNvSpPr/>
            <p:nvPr/>
          </p:nvSpPr>
          <p:spPr>
            <a:xfrm>
              <a:off x="2298700" y="1377172"/>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1</a:t>
              </a:r>
            </a:p>
          </p:txBody>
        </p:sp>
        <p:sp>
          <p:nvSpPr>
            <p:cNvPr id="16" name="Freeform 15">
              <a:extLst>
                <a:ext uri="{FF2B5EF4-FFF2-40B4-BE49-F238E27FC236}">
                  <a16:creationId xmlns:a16="http://schemas.microsoft.com/office/drawing/2014/main" id="{EF99C429-EBAC-FD48-B349-EDEF7394B0DD}"/>
                </a:ext>
              </a:extLst>
            </p:cNvPr>
            <p:cNvSpPr/>
            <p:nvPr/>
          </p:nvSpPr>
          <p:spPr>
            <a:xfrm>
              <a:off x="2311400" y="2070100"/>
              <a:ext cx="2476500" cy="776613"/>
            </a:xfrm>
            <a:custGeom>
              <a:avLst/>
              <a:gdLst>
                <a:gd name="connsiteX0" fmla="*/ 2476500 w 2476500"/>
                <a:gd name="connsiteY0" fmla="*/ 0 h 776613"/>
                <a:gd name="connsiteX1" fmla="*/ 1803400 w 2476500"/>
                <a:gd name="connsiteY1" fmla="*/ 762000 h 776613"/>
                <a:gd name="connsiteX2" fmla="*/ 0 w 2476500"/>
                <a:gd name="connsiteY2" fmla="*/ 520700 h 776613"/>
                <a:gd name="connsiteX3" fmla="*/ 0 w 2476500"/>
                <a:gd name="connsiteY3" fmla="*/ 520700 h 776613"/>
              </a:gdLst>
              <a:ahLst/>
              <a:cxnLst>
                <a:cxn ang="0">
                  <a:pos x="connsiteX0" y="connsiteY0"/>
                </a:cxn>
                <a:cxn ang="0">
                  <a:pos x="connsiteX1" y="connsiteY1"/>
                </a:cxn>
                <a:cxn ang="0">
                  <a:pos x="connsiteX2" y="connsiteY2"/>
                </a:cxn>
                <a:cxn ang="0">
                  <a:pos x="connsiteX3" y="connsiteY3"/>
                </a:cxn>
              </a:cxnLst>
              <a:rect l="l" t="t" r="r" b="b"/>
              <a:pathLst>
                <a:path w="2476500" h="776613">
                  <a:moveTo>
                    <a:pt x="2476500" y="0"/>
                  </a:moveTo>
                  <a:cubicBezTo>
                    <a:pt x="2346325" y="337608"/>
                    <a:pt x="2216150" y="675217"/>
                    <a:pt x="1803400" y="762000"/>
                  </a:cubicBezTo>
                  <a:cubicBezTo>
                    <a:pt x="1390650" y="848783"/>
                    <a:pt x="0" y="520700"/>
                    <a:pt x="0" y="520700"/>
                  </a:cubicBezTo>
                  <a:lnTo>
                    <a:pt x="0" y="52070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17" name="Oval 16">
              <a:extLst>
                <a:ext uri="{FF2B5EF4-FFF2-40B4-BE49-F238E27FC236}">
                  <a16:creationId xmlns:a16="http://schemas.microsoft.com/office/drawing/2014/main" id="{4663EF31-DC0E-3345-A907-FAA1F6D45D2E}"/>
                </a:ext>
              </a:extLst>
            </p:cNvPr>
            <p:cNvSpPr/>
            <p:nvPr/>
          </p:nvSpPr>
          <p:spPr>
            <a:xfrm>
              <a:off x="3803650" y="2395538"/>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2</a:t>
              </a:r>
            </a:p>
          </p:txBody>
        </p:sp>
        <p:cxnSp>
          <p:nvCxnSpPr>
            <p:cNvPr id="18" name="Straight Arrow Connector 17">
              <a:extLst>
                <a:ext uri="{FF2B5EF4-FFF2-40B4-BE49-F238E27FC236}">
                  <a16:creationId xmlns:a16="http://schemas.microsoft.com/office/drawing/2014/main" id="{09334607-F581-5543-AF4D-B1E6A03B885F}"/>
                </a:ext>
              </a:extLst>
            </p:cNvPr>
            <p:cNvCxnSpPr/>
            <p:nvPr/>
          </p:nvCxnSpPr>
          <p:spPr>
            <a:xfrm>
              <a:off x="1409700" y="2971800"/>
              <a:ext cx="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2888142-A6B9-BE47-8476-DB9E84E27EA6}"/>
                </a:ext>
              </a:extLst>
            </p:cNvPr>
            <p:cNvCxnSpPr/>
            <p:nvPr/>
          </p:nvCxnSpPr>
          <p:spPr>
            <a:xfrm>
              <a:off x="1562100" y="2971800"/>
              <a:ext cx="5219700" cy="787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5C2F4279-FB50-B54A-A9E3-7459E05DBEFE}"/>
                </a:ext>
              </a:extLst>
            </p:cNvPr>
            <p:cNvSpPr/>
            <p:nvPr/>
          </p:nvSpPr>
          <p:spPr>
            <a:xfrm>
              <a:off x="819150" y="3202313"/>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3</a:t>
              </a:r>
            </a:p>
          </p:txBody>
        </p:sp>
        <p:cxnSp>
          <p:nvCxnSpPr>
            <p:cNvPr id="21" name="Straight Arrow Connector 20">
              <a:extLst>
                <a:ext uri="{FF2B5EF4-FFF2-40B4-BE49-F238E27FC236}">
                  <a16:creationId xmlns:a16="http://schemas.microsoft.com/office/drawing/2014/main" id="{B823E1DA-6C86-5847-B529-E09AE0FE279A}"/>
                </a:ext>
              </a:extLst>
            </p:cNvPr>
            <p:cNvCxnSpPr/>
            <p:nvPr/>
          </p:nvCxnSpPr>
          <p:spPr>
            <a:xfrm>
              <a:off x="1562100" y="3086100"/>
              <a:ext cx="14605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D586D721-2EDE-5148-BF5A-86ED68518039}"/>
                </a:ext>
              </a:extLst>
            </p:cNvPr>
            <p:cNvSpPr/>
            <p:nvPr/>
          </p:nvSpPr>
          <p:spPr>
            <a:xfrm>
              <a:off x="2654300" y="3278513"/>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4</a:t>
              </a:r>
            </a:p>
          </p:txBody>
        </p:sp>
        <p:sp>
          <p:nvSpPr>
            <p:cNvPr id="23" name="Multiply 22">
              <a:extLst>
                <a:ext uri="{FF2B5EF4-FFF2-40B4-BE49-F238E27FC236}">
                  <a16:creationId xmlns:a16="http://schemas.microsoft.com/office/drawing/2014/main" id="{1C22EFF2-7F5A-4640-9F56-8898C171F8A8}"/>
                </a:ext>
              </a:extLst>
            </p:cNvPr>
            <p:cNvSpPr/>
            <p:nvPr/>
          </p:nvSpPr>
          <p:spPr>
            <a:xfrm>
              <a:off x="7556500" y="3486150"/>
              <a:ext cx="1041400" cy="140970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25" name="Rectangle 24">
            <a:extLst>
              <a:ext uri="{FF2B5EF4-FFF2-40B4-BE49-F238E27FC236}">
                <a16:creationId xmlns:a16="http://schemas.microsoft.com/office/drawing/2014/main" id="{B96CFF4D-E1CF-EB40-904F-23A9D2FA34C5}"/>
              </a:ext>
            </a:extLst>
          </p:cNvPr>
          <p:cNvSpPr/>
          <p:nvPr/>
        </p:nvSpPr>
        <p:spPr>
          <a:xfrm>
            <a:off x="6138642" y="2406126"/>
            <a:ext cx="2832363" cy="2308324"/>
          </a:xfrm>
          <a:prstGeom prst="rect">
            <a:avLst/>
          </a:prstGeom>
        </p:spPr>
        <p:txBody>
          <a:bodyPr wrap="square">
            <a:spAutoFit/>
          </a:bodyPr>
          <a:lstStyle/>
          <a:p>
            <a:pPr marL="223838" lvl="1" indent="-212725">
              <a:buFont typeface="Arial" panose="020B0604020202020204" pitchFamily="34" charset="0"/>
              <a:buChar char="•"/>
            </a:pPr>
            <a:r>
              <a:rPr lang="en-US" dirty="0"/>
              <a:t>Prevent NN from being the bottleneck of the cluster</a:t>
            </a:r>
          </a:p>
          <a:p>
            <a:pPr marL="223838" lvl="1" indent="-212725">
              <a:buFont typeface="Arial" panose="020B0604020202020204" pitchFamily="34" charset="0"/>
              <a:buChar char="•"/>
            </a:pPr>
            <a:r>
              <a:rPr lang="en-US" dirty="0"/>
              <a:t>Allow HDFS to scale to large number of concurrent clients</a:t>
            </a:r>
          </a:p>
          <a:p>
            <a:pPr marL="223838" lvl="1" indent="-212725">
              <a:buFont typeface="Arial" panose="020B0604020202020204" pitchFamily="34" charset="0"/>
              <a:buChar char="•"/>
            </a:pPr>
            <a:r>
              <a:rPr lang="en-US" dirty="0"/>
              <a:t>Spread the data traffic across the cluster</a:t>
            </a:r>
          </a:p>
        </p:txBody>
      </p:sp>
    </p:spTree>
    <p:extLst>
      <p:ext uri="{BB962C8B-B14F-4D97-AF65-F5344CB8AC3E}">
        <p14:creationId xmlns:p14="http://schemas.microsoft.com/office/powerpoint/2010/main" val="1272493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74B5-4BA0-2148-80A2-5FD2CEDFA135}"/>
              </a:ext>
            </a:extLst>
          </p:cNvPr>
          <p:cNvSpPr>
            <a:spLocks noGrp="1"/>
          </p:cNvSpPr>
          <p:nvPr>
            <p:ph type="title"/>
          </p:nvPr>
        </p:nvSpPr>
        <p:spPr/>
        <p:txBody>
          <a:bodyPr/>
          <a:lstStyle/>
          <a:p>
            <a:r>
              <a:rPr lang="en-US" dirty="0"/>
              <a:t>HDFS Inside: Write</a:t>
            </a:r>
            <a:endParaRPr lang="ro-RO" dirty="0"/>
          </a:p>
        </p:txBody>
      </p:sp>
      <p:sp>
        <p:nvSpPr>
          <p:cNvPr id="3" name="Content Placeholder 2">
            <a:extLst>
              <a:ext uri="{FF2B5EF4-FFF2-40B4-BE49-F238E27FC236}">
                <a16:creationId xmlns:a16="http://schemas.microsoft.com/office/drawing/2014/main" id="{549329A7-68FC-5842-96A9-053CA25003CC}"/>
              </a:ext>
            </a:extLst>
          </p:cNvPr>
          <p:cNvSpPr>
            <a:spLocks noGrp="1"/>
          </p:cNvSpPr>
          <p:nvPr>
            <p:ph idx="1"/>
          </p:nvPr>
        </p:nvSpPr>
        <p:spPr>
          <a:xfrm>
            <a:off x="392289" y="5058570"/>
            <a:ext cx="8382000" cy="1215231"/>
          </a:xfrm>
        </p:spPr>
        <p:txBody>
          <a:bodyPr>
            <a:normAutofit fontScale="77500" lnSpcReduction="20000"/>
          </a:bodyPr>
          <a:lstStyle/>
          <a:p>
            <a:pPr>
              <a:buAutoNum type="arabicPeriod"/>
            </a:pPr>
            <a:r>
              <a:rPr lang="en-US" dirty="0"/>
              <a:t>Client connects to NN to write data</a:t>
            </a:r>
          </a:p>
          <a:p>
            <a:pPr>
              <a:buAutoNum type="arabicPeriod"/>
            </a:pPr>
            <a:r>
              <a:rPr lang="en-US" dirty="0"/>
              <a:t>NN tells client write these data nodes</a:t>
            </a:r>
          </a:p>
          <a:p>
            <a:pPr>
              <a:buAutoNum type="arabicPeriod"/>
            </a:pPr>
            <a:r>
              <a:rPr lang="en-US" dirty="0"/>
              <a:t>Client writes blocks directly to data nodes  with desired replication factor</a:t>
            </a:r>
          </a:p>
          <a:p>
            <a:pPr>
              <a:buAutoNum type="arabicPeriod"/>
            </a:pPr>
            <a:r>
              <a:rPr lang="en-US" dirty="0"/>
              <a:t>In case of node failures, NN will figure it out and replicate the missing blocks</a:t>
            </a:r>
          </a:p>
        </p:txBody>
      </p:sp>
      <p:sp>
        <p:nvSpPr>
          <p:cNvPr id="5" name="Footer Placeholder 4">
            <a:extLst>
              <a:ext uri="{FF2B5EF4-FFF2-40B4-BE49-F238E27FC236}">
                <a16:creationId xmlns:a16="http://schemas.microsoft.com/office/drawing/2014/main" id="{EFDFF9B3-DA1C-314E-9730-BAA3D2591F61}"/>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C93FF999-0BA5-1F49-BBC7-03C15561B21E}"/>
              </a:ext>
            </a:extLst>
          </p:cNvPr>
          <p:cNvSpPr>
            <a:spLocks noGrp="1"/>
          </p:cNvSpPr>
          <p:nvPr>
            <p:ph type="sldNum" sz="quarter" idx="12"/>
          </p:nvPr>
        </p:nvSpPr>
        <p:spPr/>
        <p:txBody>
          <a:bodyPr/>
          <a:lstStyle/>
          <a:p>
            <a:pPr>
              <a:defRPr/>
            </a:pPr>
            <a:fld id="{88B97DED-8DB5-4EC6-A031-597F56F5B475}" type="slidenum">
              <a:rPr lang="ro-RO" altLang="en-US" smtClean="0"/>
              <a:pPr>
                <a:defRPr/>
              </a:pPr>
              <a:t>69</a:t>
            </a:fld>
            <a:endParaRPr lang="ro-RO" altLang="en-US"/>
          </a:p>
        </p:txBody>
      </p:sp>
      <p:grpSp>
        <p:nvGrpSpPr>
          <p:cNvPr id="29" name="Group 28">
            <a:extLst>
              <a:ext uri="{FF2B5EF4-FFF2-40B4-BE49-F238E27FC236}">
                <a16:creationId xmlns:a16="http://schemas.microsoft.com/office/drawing/2014/main" id="{21146627-3F8F-A84D-9FB1-FE0F36788931}"/>
              </a:ext>
            </a:extLst>
          </p:cNvPr>
          <p:cNvGrpSpPr/>
          <p:nvPr/>
        </p:nvGrpSpPr>
        <p:grpSpPr>
          <a:xfrm>
            <a:off x="533400" y="1675122"/>
            <a:ext cx="5181600" cy="2590800"/>
            <a:chOff x="609600" y="1143000"/>
            <a:chExt cx="7416800" cy="3702858"/>
          </a:xfrm>
        </p:grpSpPr>
        <p:sp>
          <p:nvSpPr>
            <p:cNvPr id="7" name="Rectangle 6">
              <a:extLst>
                <a:ext uri="{FF2B5EF4-FFF2-40B4-BE49-F238E27FC236}">
                  <a16:creationId xmlns:a16="http://schemas.microsoft.com/office/drawing/2014/main" id="{D799DAF9-06EA-D44F-B1DB-8CEAA16E17F6}"/>
                </a:ext>
              </a:extLst>
            </p:cNvPr>
            <p:cNvSpPr/>
            <p:nvPr/>
          </p:nvSpPr>
          <p:spPr>
            <a:xfrm>
              <a:off x="635000" y="1962928"/>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8" name="Rectangle 7">
              <a:extLst>
                <a:ext uri="{FF2B5EF4-FFF2-40B4-BE49-F238E27FC236}">
                  <a16:creationId xmlns:a16="http://schemas.microsoft.com/office/drawing/2014/main" id="{A335426F-B3DA-094D-BC2A-911ABE32602A}"/>
                </a:ext>
              </a:extLst>
            </p:cNvPr>
            <p:cNvSpPr/>
            <p:nvPr/>
          </p:nvSpPr>
          <p:spPr>
            <a:xfrm>
              <a:off x="4775200" y="1208866"/>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Name Node</a:t>
              </a:r>
            </a:p>
          </p:txBody>
        </p:sp>
        <p:sp>
          <p:nvSpPr>
            <p:cNvPr id="9" name="Rectangle 8">
              <a:extLst>
                <a:ext uri="{FF2B5EF4-FFF2-40B4-BE49-F238E27FC236}">
                  <a16:creationId xmlns:a16="http://schemas.microsoft.com/office/drawing/2014/main" id="{2BD6FE00-C41C-8E40-8FF8-1465E18274B9}"/>
                </a:ext>
              </a:extLst>
            </p:cNvPr>
            <p:cNvSpPr/>
            <p:nvPr/>
          </p:nvSpPr>
          <p:spPr>
            <a:xfrm>
              <a:off x="609600" y="3698066"/>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DN1</a:t>
              </a:r>
            </a:p>
          </p:txBody>
        </p:sp>
        <p:sp>
          <p:nvSpPr>
            <p:cNvPr id="10" name="Rectangle 9">
              <a:extLst>
                <a:ext uri="{FF2B5EF4-FFF2-40B4-BE49-F238E27FC236}">
                  <a16:creationId xmlns:a16="http://schemas.microsoft.com/office/drawing/2014/main" id="{32032533-3999-6D4C-B033-C1895BAF7728}"/>
                </a:ext>
              </a:extLst>
            </p:cNvPr>
            <p:cNvSpPr/>
            <p:nvPr/>
          </p:nvSpPr>
          <p:spPr>
            <a:xfrm>
              <a:off x="2260600" y="3698066"/>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DN2</a:t>
              </a:r>
            </a:p>
          </p:txBody>
        </p:sp>
        <p:sp>
          <p:nvSpPr>
            <p:cNvPr id="11" name="Rectangle 10">
              <a:extLst>
                <a:ext uri="{FF2B5EF4-FFF2-40B4-BE49-F238E27FC236}">
                  <a16:creationId xmlns:a16="http://schemas.microsoft.com/office/drawing/2014/main" id="{6323D64D-E63D-9242-B7C6-C12B16BE37B3}"/>
                </a:ext>
              </a:extLst>
            </p:cNvPr>
            <p:cNvSpPr/>
            <p:nvPr/>
          </p:nvSpPr>
          <p:spPr>
            <a:xfrm>
              <a:off x="3987800" y="3698066"/>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DN3</a:t>
              </a:r>
            </a:p>
          </p:txBody>
        </p:sp>
        <p:sp>
          <p:nvSpPr>
            <p:cNvPr id="12" name="Rectangle 11">
              <a:extLst>
                <a:ext uri="{FF2B5EF4-FFF2-40B4-BE49-F238E27FC236}">
                  <a16:creationId xmlns:a16="http://schemas.microsoft.com/office/drawing/2014/main" id="{A0481B5A-6716-B348-AF0E-74DCEB461845}"/>
                </a:ext>
              </a:extLst>
            </p:cNvPr>
            <p:cNvSpPr/>
            <p:nvPr/>
          </p:nvSpPr>
          <p:spPr>
            <a:xfrm>
              <a:off x="6781800" y="3698066"/>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a:solidFill>
                    <a:schemeClr val="tx1"/>
                  </a:solidFill>
                </a:rPr>
                <a:t>DNn</a:t>
              </a:r>
              <a:endParaRPr lang="en-US" sz="1200" b="1" dirty="0">
                <a:solidFill>
                  <a:schemeClr val="tx1"/>
                </a:solidFill>
              </a:endParaRPr>
            </a:p>
          </p:txBody>
        </p:sp>
        <p:sp>
          <p:nvSpPr>
            <p:cNvPr id="13" name="TextBox 12">
              <a:extLst>
                <a:ext uri="{FF2B5EF4-FFF2-40B4-BE49-F238E27FC236}">
                  <a16:creationId xmlns:a16="http://schemas.microsoft.com/office/drawing/2014/main" id="{A38175BF-6D03-BD4F-AD38-7F9D773F3DF0}"/>
                </a:ext>
              </a:extLst>
            </p:cNvPr>
            <p:cNvSpPr txBox="1"/>
            <p:nvPr/>
          </p:nvSpPr>
          <p:spPr>
            <a:xfrm>
              <a:off x="5575300" y="3698066"/>
              <a:ext cx="1104899" cy="395896"/>
            </a:xfrm>
            <a:prstGeom prst="rect">
              <a:avLst/>
            </a:prstGeom>
            <a:noFill/>
          </p:spPr>
          <p:txBody>
            <a:bodyPr wrap="square" rtlCol="0">
              <a:spAutoFit/>
            </a:bodyPr>
            <a:lstStyle/>
            <a:p>
              <a:r>
                <a:rPr lang="en-US" sz="1200" b="1" dirty="0"/>
                <a:t>. . .</a:t>
              </a:r>
            </a:p>
          </p:txBody>
        </p:sp>
        <p:sp>
          <p:nvSpPr>
            <p:cNvPr id="14" name="Freeform 13">
              <a:extLst>
                <a:ext uri="{FF2B5EF4-FFF2-40B4-BE49-F238E27FC236}">
                  <a16:creationId xmlns:a16="http://schemas.microsoft.com/office/drawing/2014/main" id="{07738795-949F-1C45-B2ED-91BDE0E7EB8A}"/>
                </a:ext>
              </a:extLst>
            </p:cNvPr>
            <p:cNvSpPr/>
            <p:nvPr/>
          </p:nvSpPr>
          <p:spPr>
            <a:xfrm>
              <a:off x="2298700" y="1287462"/>
              <a:ext cx="2425700" cy="599266"/>
            </a:xfrm>
            <a:custGeom>
              <a:avLst/>
              <a:gdLst>
                <a:gd name="connsiteX0" fmla="*/ 0 w 2425700"/>
                <a:gd name="connsiteY0" fmla="*/ 599266 h 599266"/>
                <a:gd name="connsiteX1" fmla="*/ 774700 w 2425700"/>
                <a:gd name="connsiteY1" fmla="*/ 78566 h 599266"/>
                <a:gd name="connsiteX2" fmla="*/ 2425700 w 2425700"/>
                <a:gd name="connsiteY2" fmla="*/ 2366 h 599266"/>
                <a:gd name="connsiteX3" fmla="*/ 2425700 w 2425700"/>
                <a:gd name="connsiteY3" fmla="*/ 2366 h 599266"/>
              </a:gdLst>
              <a:ahLst/>
              <a:cxnLst>
                <a:cxn ang="0">
                  <a:pos x="connsiteX0" y="connsiteY0"/>
                </a:cxn>
                <a:cxn ang="0">
                  <a:pos x="connsiteX1" y="connsiteY1"/>
                </a:cxn>
                <a:cxn ang="0">
                  <a:pos x="connsiteX2" y="connsiteY2"/>
                </a:cxn>
                <a:cxn ang="0">
                  <a:pos x="connsiteX3" y="connsiteY3"/>
                </a:cxn>
              </a:cxnLst>
              <a:rect l="l" t="t" r="r" b="b"/>
              <a:pathLst>
                <a:path w="2425700" h="599266">
                  <a:moveTo>
                    <a:pt x="0" y="599266"/>
                  </a:moveTo>
                  <a:cubicBezTo>
                    <a:pt x="185208" y="388657"/>
                    <a:pt x="370417" y="178049"/>
                    <a:pt x="774700" y="78566"/>
                  </a:cubicBezTo>
                  <a:cubicBezTo>
                    <a:pt x="1178983" y="-20917"/>
                    <a:pt x="2425700" y="2366"/>
                    <a:pt x="2425700" y="2366"/>
                  </a:cubicBezTo>
                  <a:lnTo>
                    <a:pt x="2425700" y="2366"/>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15" name="Oval 14">
              <a:extLst>
                <a:ext uri="{FF2B5EF4-FFF2-40B4-BE49-F238E27FC236}">
                  <a16:creationId xmlns:a16="http://schemas.microsoft.com/office/drawing/2014/main" id="{EE3F2E97-44A5-EE4B-A8CA-7C7953E4FB56}"/>
                </a:ext>
              </a:extLst>
            </p:cNvPr>
            <p:cNvSpPr/>
            <p:nvPr/>
          </p:nvSpPr>
          <p:spPr>
            <a:xfrm>
              <a:off x="2298700" y="1143000"/>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1</a:t>
              </a:r>
            </a:p>
          </p:txBody>
        </p:sp>
        <p:sp>
          <p:nvSpPr>
            <p:cNvPr id="16" name="Freeform 15">
              <a:extLst>
                <a:ext uri="{FF2B5EF4-FFF2-40B4-BE49-F238E27FC236}">
                  <a16:creationId xmlns:a16="http://schemas.microsoft.com/office/drawing/2014/main" id="{307FECB0-120C-234E-A16F-BF856FD479ED}"/>
                </a:ext>
              </a:extLst>
            </p:cNvPr>
            <p:cNvSpPr/>
            <p:nvPr/>
          </p:nvSpPr>
          <p:spPr>
            <a:xfrm>
              <a:off x="2311400" y="1835928"/>
              <a:ext cx="2476500" cy="776613"/>
            </a:xfrm>
            <a:custGeom>
              <a:avLst/>
              <a:gdLst>
                <a:gd name="connsiteX0" fmla="*/ 2476500 w 2476500"/>
                <a:gd name="connsiteY0" fmla="*/ 0 h 776613"/>
                <a:gd name="connsiteX1" fmla="*/ 1803400 w 2476500"/>
                <a:gd name="connsiteY1" fmla="*/ 762000 h 776613"/>
                <a:gd name="connsiteX2" fmla="*/ 0 w 2476500"/>
                <a:gd name="connsiteY2" fmla="*/ 520700 h 776613"/>
                <a:gd name="connsiteX3" fmla="*/ 0 w 2476500"/>
                <a:gd name="connsiteY3" fmla="*/ 520700 h 776613"/>
              </a:gdLst>
              <a:ahLst/>
              <a:cxnLst>
                <a:cxn ang="0">
                  <a:pos x="connsiteX0" y="connsiteY0"/>
                </a:cxn>
                <a:cxn ang="0">
                  <a:pos x="connsiteX1" y="connsiteY1"/>
                </a:cxn>
                <a:cxn ang="0">
                  <a:pos x="connsiteX2" y="connsiteY2"/>
                </a:cxn>
                <a:cxn ang="0">
                  <a:pos x="connsiteX3" y="connsiteY3"/>
                </a:cxn>
              </a:cxnLst>
              <a:rect l="l" t="t" r="r" b="b"/>
              <a:pathLst>
                <a:path w="2476500" h="776613">
                  <a:moveTo>
                    <a:pt x="2476500" y="0"/>
                  </a:moveTo>
                  <a:cubicBezTo>
                    <a:pt x="2346325" y="337608"/>
                    <a:pt x="2216150" y="675217"/>
                    <a:pt x="1803400" y="762000"/>
                  </a:cubicBezTo>
                  <a:cubicBezTo>
                    <a:pt x="1390650" y="848783"/>
                    <a:pt x="0" y="520700"/>
                    <a:pt x="0" y="520700"/>
                  </a:cubicBezTo>
                  <a:lnTo>
                    <a:pt x="0" y="52070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17" name="Oval 16">
              <a:extLst>
                <a:ext uri="{FF2B5EF4-FFF2-40B4-BE49-F238E27FC236}">
                  <a16:creationId xmlns:a16="http://schemas.microsoft.com/office/drawing/2014/main" id="{665CFFD2-0417-A342-839A-E6EFD24F26F1}"/>
                </a:ext>
              </a:extLst>
            </p:cNvPr>
            <p:cNvSpPr/>
            <p:nvPr/>
          </p:nvSpPr>
          <p:spPr>
            <a:xfrm>
              <a:off x="3803650" y="2161366"/>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2</a:t>
              </a:r>
            </a:p>
          </p:txBody>
        </p:sp>
        <p:cxnSp>
          <p:nvCxnSpPr>
            <p:cNvPr id="18" name="Straight Arrow Connector 17">
              <a:extLst>
                <a:ext uri="{FF2B5EF4-FFF2-40B4-BE49-F238E27FC236}">
                  <a16:creationId xmlns:a16="http://schemas.microsoft.com/office/drawing/2014/main" id="{C5672D8C-B5FA-974D-B098-9DF60051A328}"/>
                </a:ext>
              </a:extLst>
            </p:cNvPr>
            <p:cNvCxnSpPr/>
            <p:nvPr/>
          </p:nvCxnSpPr>
          <p:spPr>
            <a:xfrm>
              <a:off x="1409700" y="2737628"/>
              <a:ext cx="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4AD3FC18-0081-BE45-A592-6215FA2C280F}"/>
                </a:ext>
              </a:extLst>
            </p:cNvPr>
            <p:cNvSpPr/>
            <p:nvPr/>
          </p:nvSpPr>
          <p:spPr>
            <a:xfrm>
              <a:off x="819150" y="2968141"/>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3</a:t>
              </a:r>
            </a:p>
          </p:txBody>
        </p:sp>
        <p:sp>
          <p:nvSpPr>
            <p:cNvPr id="20" name="Multiply 19">
              <a:extLst>
                <a:ext uri="{FF2B5EF4-FFF2-40B4-BE49-F238E27FC236}">
                  <a16:creationId xmlns:a16="http://schemas.microsoft.com/office/drawing/2014/main" id="{B92224A2-6285-CC49-B6F3-356462656418}"/>
                </a:ext>
              </a:extLst>
            </p:cNvPr>
            <p:cNvSpPr/>
            <p:nvPr/>
          </p:nvSpPr>
          <p:spPr>
            <a:xfrm>
              <a:off x="4610100" y="3262297"/>
              <a:ext cx="1041400" cy="140970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1" name="Straight Arrow Connector 20">
              <a:extLst>
                <a:ext uri="{FF2B5EF4-FFF2-40B4-BE49-F238E27FC236}">
                  <a16:creationId xmlns:a16="http://schemas.microsoft.com/office/drawing/2014/main" id="{06A55F68-342C-DF4F-88D4-2789FB8498CA}"/>
                </a:ext>
              </a:extLst>
            </p:cNvPr>
            <p:cNvCxnSpPr/>
            <p:nvPr/>
          </p:nvCxnSpPr>
          <p:spPr>
            <a:xfrm>
              <a:off x="5803900" y="1840136"/>
              <a:ext cx="1460500" cy="17102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0B24AFCE-932E-E740-9C86-465D9E940F44}"/>
                </a:ext>
              </a:extLst>
            </p:cNvPr>
            <p:cNvSpPr/>
            <p:nvPr/>
          </p:nvSpPr>
          <p:spPr>
            <a:xfrm>
              <a:off x="6781800" y="2432360"/>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4</a:t>
              </a:r>
            </a:p>
          </p:txBody>
        </p:sp>
        <p:cxnSp>
          <p:nvCxnSpPr>
            <p:cNvPr id="23" name="Straight Arrow Connector 22">
              <a:extLst>
                <a:ext uri="{FF2B5EF4-FFF2-40B4-BE49-F238E27FC236}">
                  <a16:creationId xmlns:a16="http://schemas.microsoft.com/office/drawing/2014/main" id="{B084035E-5A6D-664B-B467-F10658E51513}"/>
                </a:ext>
              </a:extLst>
            </p:cNvPr>
            <p:cNvCxnSpPr/>
            <p:nvPr/>
          </p:nvCxnSpPr>
          <p:spPr>
            <a:xfrm flipV="1">
              <a:off x="1651000" y="2737628"/>
              <a:ext cx="0" cy="863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Freeform 23">
              <a:extLst>
                <a:ext uri="{FF2B5EF4-FFF2-40B4-BE49-F238E27FC236}">
                  <a16:creationId xmlns:a16="http://schemas.microsoft.com/office/drawing/2014/main" id="{AC50A84E-4805-294F-81D1-6CE19CFBB82C}"/>
                </a:ext>
              </a:extLst>
            </p:cNvPr>
            <p:cNvSpPr/>
            <p:nvPr/>
          </p:nvSpPr>
          <p:spPr>
            <a:xfrm>
              <a:off x="1257300" y="4325128"/>
              <a:ext cx="1397000" cy="444515"/>
            </a:xfrm>
            <a:custGeom>
              <a:avLst/>
              <a:gdLst>
                <a:gd name="connsiteX0" fmla="*/ 0 w 1397000"/>
                <a:gd name="connsiteY0" fmla="*/ 12700 h 444515"/>
                <a:gd name="connsiteX1" fmla="*/ 431800 w 1397000"/>
                <a:gd name="connsiteY1" fmla="*/ 444500 h 444515"/>
                <a:gd name="connsiteX2" fmla="*/ 1397000 w 1397000"/>
                <a:gd name="connsiteY2" fmla="*/ 0 h 444515"/>
                <a:gd name="connsiteX3" fmla="*/ 1397000 w 1397000"/>
                <a:gd name="connsiteY3" fmla="*/ 0 h 444515"/>
              </a:gdLst>
              <a:ahLst/>
              <a:cxnLst>
                <a:cxn ang="0">
                  <a:pos x="connsiteX0" y="connsiteY0"/>
                </a:cxn>
                <a:cxn ang="0">
                  <a:pos x="connsiteX1" y="connsiteY1"/>
                </a:cxn>
                <a:cxn ang="0">
                  <a:pos x="connsiteX2" y="connsiteY2"/>
                </a:cxn>
                <a:cxn ang="0">
                  <a:pos x="connsiteX3" y="connsiteY3"/>
                </a:cxn>
              </a:cxnLst>
              <a:rect l="l" t="t" r="r" b="b"/>
              <a:pathLst>
                <a:path w="1397000" h="444515">
                  <a:moveTo>
                    <a:pt x="0" y="12700"/>
                  </a:moveTo>
                  <a:cubicBezTo>
                    <a:pt x="99483" y="229658"/>
                    <a:pt x="198967" y="446617"/>
                    <a:pt x="431800" y="444500"/>
                  </a:cubicBezTo>
                  <a:cubicBezTo>
                    <a:pt x="664633" y="442383"/>
                    <a:pt x="1397000" y="0"/>
                    <a:pt x="1397000" y="0"/>
                  </a:cubicBezTo>
                  <a:lnTo>
                    <a:pt x="1397000" y="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25" name="Freeform 24">
              <a:extLst>
                <a:ext uri="{FF2B5EF4-FFF2-40B4-BE49-F238E27FC236}">
                  <a16:creationId xmlns:a16="http://schemas.microsoft.com/office/drawing/2014/main" id="{14F6C85B-D95E-AB40-8717-518E0C327330}"/>
                </a:ext>
              </a:extLst>
            </p:cNvPr>
            <p:cNvSpPr/>
            <p:nvPr/>
          </p:nvSpPr>
          <p:spPr>
            <a:xfrm>
              <a:off x="2959100" y="4401343"/>
              <a:ext cx="1397000" cy="444515"/>
            </a:xfrm>
            <a:custGeom>
              <a:avLst/>
              <a:gdLst>
                <a:gd name="connsiteX0" fmla="*/ 0 w 1397000"/>
                <a:gd name="connsiteY0" fmla="*/ 12700 h 444515"/>
                <a:gd name="connsiteX1" fmla="*/ 431800 w 1397000"/>
                <a:gd name="connsiteY1" fmla="*/ 444500 h 444515"/>
                <a:gd name="connsiteX2" fmla="*/ 1397000 w 1397000"/>
                <a:gd name="connsiteY2" fmla="*/ 0 h 444515"/>
                <a:gd name="connsiteX3" fmla="*/ 1397000 w 1397000"/>
                <a:gd name="connsiteY3" fmla="*/ 0 h 444515"/>
              </a:gdLst>
              <a:ahLst/>
              <a:cxnLst>
                <a:cxn ang="0">
                  <a:pos x="connsiteX0" y="connsiteY0"/>
                </a:cxn>
                <a:cxn ang="0">
                  <a:pos x="connsiteX1" y="connsiteY1"/>
                </a:cxn>
                <a:cxn ang="0">
                  <a:pos x="connsiteX2" y="connsiteY2"/>
                </a:cxn>
                <a:cxn ang="0">
                  <a:pos x="connsiteX3" y="connsiteY3"/>
                </a:cxn>
              </a:cxnLst>
              <a:rect l="l" t="t" r="r" b="b"/>
              <a:pathLst>
                <a:path w="1397000" h="444515">
                  <a:moveTo>
                    <a:pt x="0" y="12700"/>
                  </a:moveTo>
                  <a:cubicBezTo>
                    <a:pt x="99483" y="229658"/>
                    <a:pt x="198967" y="446617"/>
                    <a:pt x="431800" y="444500"/>
                  </a:cubicBezTo>
                  <a:cubicBezTo>
                    <a:pt x="664633" y="442383"/>
                    <a:pt x="1397000" y="0"/>
                    <a:pt x="1397000" y="0"/>
                  </a:cubicBezTo>
                  <a:lnTo>
                    <a:pt x="1397000" y="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cxnSp>
          <p:nvCxnSpPr>
            <p:cNvPr id="26" name="Straight Arrow Connector 25">
              <a:extLst>
                <a:ext uri="{FF2B5EF4-FFF2-40B4-BE49-F238E27FC236}">
                  <a16:creationId xmlns:a16="http://schemas.microsoft.com/office/drawing/2014/main" id="{0B785A82-52D8-C441-986C-A4E6E1FBD33E}"/>
                </a:ext>
              </a:extLst>
            </p:cNvPr>
            <p:cNvCxnSpPr>
              <a:cxnSpLocks/>
              <a:stCxn id="10" idx="3"/>
              <a:endCxn id="11" idx="1"/>
            </p:cNvCxnSpPr>
            <p:nvPr/>
          </p:nvCxnSpPr>
          <p:spPr>
            <a:xfrm>
              <a:off x="3505199" y="3977467"/>
              <a:ext cx="4826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FC4CE08-DFA6-8446-9AC6-4D902D58AC35}"/>
                </a:ext>
              </a:extLst>
            </p:cNvPr>
            <p:cNvCxnSpPr/>
            <p:nvPr/>
          </p:nvCxnSpPr>
          <p:spPr>
            <a:xfrm>
              <a:off x="1828800" y="3977466"/>
              <a:ext cx="4826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C25E0D6-6893-0441-94CF-0F5ED83A3D44}"/>
                </a:ext>
              </a:extLst>
            </p:cNvPr>
            <p:cNvCxnSpPr/>
            <p:nvPr/>
          </p:nvCxnSpPr>
          <p:spPr>
            <a:xfrm flipV="1">
              <a:off x="4724400" y="1962928"/>
              <a:ext cx="609600" cy="1365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32" name="Rectangle 31">
            <a:extLst>
              <a:ext uri="{FF2B5EF4-FFF2-40B4-BE49-F238E27FC236}">
                <a16:creationId xmlns:a16="http://schemas.microsoft.com/office/drawing/2014/main" id="{2E2EAB0B-1491-1940-94F7-E8270EFA0BBF}"/>
              </a:ext>
            </a:extLst>
          </p:cNvPr>
          <p:cNvSpPr/>
          <p:nvPr/>
        </p:nvSpPr>
        <p:spPr>
          <a:xfrm>
            <a:off x="6149756" y="1602336"/>
            <a:ext cx="2482571" cy="923330"/>
          </a:xfrm>
          <a:prstGeom prst="rect">
            <a:avLst/>
          </a:prstGeom>
        </p:spPr>
        <p:txBody>
          <a:bodyPr wrap="square">
            <a:spAutoFit/>
          </a:bodyPr>
          <a:lstStyle/>
          <a:p>
            <a:r>
              <a:rPr lang="en-US" b="1" dirty="0"/>
              <a:t>Tradeoffs</a:t>
            </a:r>
            <a:r>
              <a:rPr lang="en-US" dirty="0"/>
              <a:t>: Reliability, Write Bandwidth and Read Bandwidth</a:t>
            </a:r>
          </a:p>
        </p:txBody>
      </p:sp>
    </p:spTree>
    <p:extLst>
      <p:ext uri="{BB962C8B-B14F-4D97-AF65-F5344CB8AC3E}">
        <p14:creationId xmlns:p14="http://schemas.microsoft.com/office/powerpoint/2010/main" val="52074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situations?</a:t>
            </a:r>
          </a:p>
        </p:txBody>
      </p:sp>
      <p:sp>
        <p:nvSpPr>
          <p:cNvPr id="3" name="Content Placeholder 2"/>
          <p:cNvSpPr>
            <a:spLocks noGrp="1"/>
          </p:cNvSpPr>
          <p:nvPr>
            <p:ph idx="1"/>
          </p:nvPr>
        </p:nvSpPr>
        <p:spPr/>
        <p:txBody>
          <a:bodyPr>
            <a:normAutofit fontScale="92500" lnSpcReduction="20000"/>
          </a:bodyPr>
          <a:lstStyle/>
          <a:p>
            <a:pPr algn="just"/>
            <a:r>
              <a:rPr lang="en-US" b="1" dirty="0"/>
              <a:t>Data distribution</a:t>
            </a:r>
          </a:p>
          <a:p>
            <a:pPr lvl="1" algn="just"/>
            <a:r>
              <a:rPr lang="en-US" dirty="0"/>
              <a:t>The large data set is split into chunks or smaller blocks and distributed over N number of nodes or machines.</a:t>
            </a:r>
          </a:p>
          <a:p>
            <a:pPr lvl="1" algn="just"/>
            <a:r>
              <a:rPr lang="en-US" dirty="0"/>
              <a:t>Distributed File System.</a:t>
            </a:r>
          </a:p>
          <a:p>
            <a:pPr algn="just"/>
            <a:r>
              <a:rPr lang="en-US" b="1" dirty="0"/>
              <a:t>Parallel processing</a:t>
            </a:r>
          </a:p>
          <a:p>
            <a:pPr lvl="1" algn="just"/>
            <a:r>
              <a:rPr lang="en-US" dirty="0"/>
              <a:t>The distributed data gets the power of N number of servers and machines in which data is residing and works in parallel for the processing and analysis</a:t>
            </a:r>
          </a:p>
          <a:p>
            <a:pPr lvl="1" algn="just"/>
            <a:r>
              <a:rPr lang="en-US" dirty="0"/>
              <a:t>MapReduce (Google), Hadoop, Spark, Flink, etc.</a:t>
            </a:r>
          </a:p>
          <a:p>
            <a:pPr algn="just"/>
            <a:r>
              <a:rPr lang="en-US" b="1" dirty="0"/>
              <a:t>Fault tolerance</a:t>
            </a:r>
          </a:p>
          <a:p>
            <a:pPr lvl="1" algn="just"/>
            <a:r>
              <a:rPr lang="en-US" dirty="0"/>
              <a:t>We keep the replica of a single block (or chunk) of data more than once.</a:t>
            </a:r>
          </a:p>
          <a:p>
            <a:pPr algn="just"/>
            <a:r>
              <a:rPr lang="en-US" b="1" dirty="0"/>
              <a:t>Commodity hardware</a:t>
            </a:r>
          </a:p>
          <a:p>
            <a:pPr lvl="1" algn="just"/>
            <a:r>
              <a:rPr lang="en-US" dirty="0"/>
              <a:t>We don’t need specialized hardware with special RAID as Data container.</a:t>
            </a:r>
          </a:p>
          <a:p>
            <a:pPr algn="just"/>
            <a:r>
              <a:rPr lang="en-US" b="1" dirty="0"/>
              <a:t>Flexibility and Scalability</a:t>
            </a:r>
          </a:p>
          <a:p>
            <a:pPr lvl="1" algn="just"/>
            <a:r>
              <a:rPr lang="en-US" dirty="0"/>
              <a:t>add more and more of rack space into the cluster as the demand for space increases.</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7</a:t>
            </a:fld>
            <a:endParaRPr lang="ro-RO" altLang="en-US"/>
          </a:p>
        </p:txBody>
      </p:sp>
    </p:spTree>
    <p:extLst>
      <p:ext uri="{BB962C8B-B14F-4D97-AF65-F5344CB8AC3E}">
        <p14:creationId xmlns:p14="http://schemas.microsoft.com/office/powerpoint/2010/main" val="2118841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058C-52FE-F843-A762-A7965184FE7C}"/>
              </a:ext>
            </a:extLst>
          </p:cNvPr>
          <p:cNvSpPr>
            <a:spLocks noGrp="1"/>
          </p:cNvSpPr>
          <p:nvPr>
            <p:ph type="title"/>
          </p:nvPr>
        </p:nvSpPr>
        <p:spPr/>
        <p:txBody>
          <a:bodyPr/>
          <a:lstStyle/>
          <a:p>
            <a:r>
              <a:rPr lang="en-US" dirty="0"/>
              <a:t>Example of HDFS shell commands</a:t>
            </a:r>
            <a:endParaRPr lang="ro-RO" dirty="0"/>
          </a:p>
        </p:txBody>
      </p:sp>
      <p:sp>
        <p:nvSpPr>
          <p:cNvPr id="5" name="Footer Placeholder 4">
            <a:extLst>
              <a:ext uri="{FF2B5EF4-FFF2-40B4-BE49-F238E27FC236}">
                <a16:creationId xmlns:a16="http://schemas.microsoft.com/office/drawing/2014/main" id="{E37C1051-5D51-294D-9AD1-3EA4F6521A9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685FA12F-5360-444B-894B-EA822DCC5D3C}"/>
              </a:ext>
            </a:extLst>
          </p:cNvPr>
          <p:cNvSpPr>
            <a:spLocks noGrp="1"/>
          </p:cNvSpPr>
          <p:nvPr>
            <p:ph type="sldNum" sz="quarter" idx="12"/>
          </p:nvPr>
        </p:nvSpPr>
        <p:spPr/>
        <p:txBody>
          <a:bodyPr/>
          <a:lstStyle/>
          <a:p>
            <a:pPr>
              <a:defRPr/>
            </a:pPr>
            <a:fld id="{88B97DED-8DB5-4EC6-A031-597F56F5B475}" type="slidenum">
              <a:rPr lang="ro-RO" altLang="en-US" smtClean="0"/>
              <a:pPr>
                <a:defRPr/>
              </a:pPr>
              <a:t>70</a:t>
            </a:fld>
            <a:endParaRPr lang="ro-RO" altLang="en-US"/>
          </a:p>
        </p:txBody>
      </p:sp>
      <p:sp>
        <p:nvSpPr>
          <p:cNvPr id="7" name="Content Placeholder 2">
            <a:extLst>
              <a:ext uri="{FF2B5EF4-FFF2-40B4-BE49-F238E27FC236}">
                <a16:creationId xmlns:a16="http://schemas.microsoft.com/office/drawing/2014/main" id="{177AF31D-F655-5B45-8BB2-BFCCC6DAD7E5}"/>
              </a:ext>
            </a:extLst>
          </p:cNvPr>
          <p:cNvSpPr>
            <a:spLocks noGrp="1"/>
          </p:cNvSpPr>
          <p:nvPr>
            <p:ph idx="1"/>
          </p:nvPr>
        </p:nvSpPr>
        <p:spPr>
          <a:xfrm>
            <a:off x="457200" y="1417638"/>
            <a:ext cx="8229600" cy="4708525"/>
          </a:xfrm>
        </p:spPr>
        <p:txBody>
          <a:bodyPr>
            <a:normAutofit fontScale="92500" lnSpcReduction="20000"/>
          </a:bodyPr>
          <a:lstStyle/>
          <a:p>
            <a:pPr marL="0" indent="0">
              <a:buNone/>
            </a:pPr>
            <a:r>
              <a:rPr lang="en-US" sz="2200" dirty="0"/>
              <a:t>Create a directory in HDFS</a:t>
            </a:r>
          </a:p>
          <a:p>
            <a:r>
              <a:rPr lang="en-US" sz="2200" dirty="0" err="1">
                <a:solidFill>
                  <a:srgbClr val="3366FF"/>
                </a:solidFill>
              </a:rPr>
              <a:t>hadoop</a:t>
            </a:r>
            <a:r>
              <a:rPr lang="en-US" sz="2200" dirty="0">
                <a:solidFill>
                  <a:srgbClr val="3366FF"/>
                </a:solidFill>
              </a:rPr>
              <a:t> fs -</a:t>
            </a:r>
            <a:r>
              <a:rPr lang="en-US" sz="2200" dirty="0" err="1">
                <a:solidFill>
                  <a:srgbClr val="3366FF"/>
                </a:solidFill>
              </a:rPr>
              <a:t>mkdir</a:t>
            </a:r>
            <a:r>
              <a:rPr lang="en-US" sz="2200" dirty="0">
                <a:solidFill>
                  <a:srgbClr val="3366FF"/>
                </a:solidFill>
              </a:rPr>
              <a:t> /user/</a:t>
            </a:r>
            <a:r>
              <a:rPr lang="en-US" sz="2200" dirty="0" err="1">
                <a:solidFill>
                  <a:srgbClr val="3366FF"/>
                </a:solidFill>
              </a:rPr>
              <a:t>bigdata</a:t>
            </a:r>
            <a:r>
              <a:rPr lang="en-US" sz="2200" dirty="0">
                <a:solidFill>
                  <a:srgbClr val="3366FF"/>
                </a:solidFill>
              </a:rPr>
              <a:t>/dir1</a:t>
            </a:r>
          </a:p>
          <a:p>
            <a:pPr marL="0" indent="0">
              <a:buNone/>
            </a:pPr>
            <a:endParaRPr lang="en-US" sz="2200" dirty="0"/>
          </a:p>
          <a:p>
            <a:pPr marL="0" indent="0">
              <a:buNone/>
            </a:pPr>
            <a:r>
              <a:rPr lang="en-US" sz="2200" dirty="0"/>
              <a:t>List the content of a directory</a:t>
            </a:r>
          </a:p>
          <a:p>
            <a:r>
              <a:rPr lang="en-US" sz="2200" dirty="0" err="1">
                <a:solidFill>
                  <a:srgbClr val="3366FF"/>
                </a:solidFill>
              </a:rPr>
              <a:t>hadoop</a:t>
            </a:r>
            <a:r>
              <a:rPr lang="en-US" sz="2200" dirty="0">
                <a:solidFill>
                  <a:srgbClr val="3366FF"/>
                </a:solidFill>
              </a:rPr>
              <a:t> fs -ls /</a:t>
            </a:r>
            <a:r>
              <a:rPr lang="en-US" dirty="0">
                <a:solidFill>
                  <a:srgbClr val="3366FF"/>
                </a:solidFill>
              </a:rPr>
              <a:t>user/</a:t>
            </a:r>
            <a:r>
              <a:rPr lang="en-US" dirty="0" err="1">
                <a:solidFill>
                  <a:srgbClr val="3366FF"/>
                </a:solidFill>
              </a:rPr>
              <a:t>bigdata</a:t>
            </a:r>
            <a:endParaRPr lang="en-US" sz="2200" dirty="0">
              <a:solidFill>
                <a:srgbClr val="3366FF"/>
              </a:solidFill>
            </a:endParaRPr>
          </a:p>
          <a:p>
            <a:pPr marL="0" indent="0">
              <a:buNone/>
            </a:pPr>
            <a:endParaRPr lang="en-US" sz="2200" dirty="0"/>
          </a:p>
          <a:p>
            <a:pPr marL="0" indent="0">
              <a:buNone/>
            </a:pPr>
            <a:r>
              <a:rPr lang="en-US" sz="2200" dirty="0"/>
              <a:t>Upload and download a file in HDFS</a:t>
            </a:r>
          </a:p>
          <a:p>
            <a:r>
              <a:rPr lang="en-US" sz="2200" dirty="0" err="1">
                <a:solidFill>
                  <a:srgbClr val="3366FF"/>
                </a:solidFill>
              </a:rPr>
              <a:t>hadoop</a:t>
            </a:r>
            <a:r>
              <a:rPr lang="en-US" sz="2200" dirty="0">
                <a:solidFill>
                  <a:srgbClr val="3366FF"/>
                </a:solidFill>
              </a:rPr>
              <a:t> fs -put /</a:t>
            </a:r>
            <a:r>
              <a:rPr lang="en-US" dirty="0">
                <a:solidFill>
                  <a:srgbClr val="3366FF"/>
                </a:solidFill>
              </a:rPr>
              <a:t>home/</a:t>
            </a:r>
            <a:r>
              <a:rPr lang="en-US" dirty="0" err="1">
                <a:solidFill>
                  <a:srgbClr val="3366FF"/>
                </a:solidFill>
              </a:rPr>
              <a:t>bigdata</a:t>
            </a:r>
            <a:r>
              <a:rPr lang="en-US" dirty="0">
                <a:solidFill>
                  <a:srgbClr val="3366FF"/>
                </a:solidFill>
              </a:rPr>
              <a:t>/</a:t>
            </a:r>
            <a:r>
              <a:rPr lang="en-US" sz="2200" dirty="0" err="1">
                <a:solidFill>
                  <a:srgbClr val="3366FF"/>
                </a:solidFill>
              </a:rPr>
              <a:t>file.txt</a:t>
            </a:r>
            <a:r>
              <a:rPr lang="en-US" sz="2200" dirty="0">
                <a:solidFill>
                  <a:srgbClr val="3366FF"/>
                </a:solidFill>
              </a:rPr>
              <a:t>    /</a:t>
            </a:r>
            <a:r>
              <a:rPr lang="en-US" dirty="0">
                <a:solidFill>
                  <a:srgbClr val="3366FF"/>
                </a:solidFill>
              </a:rPr>
              <a:t>user/</a:t>
            </a:r>
            <a:r>
              <a:rPr lang="en-US" dirty="0" err="1">
                <a:solidFill>
                  <a:srgbClr val="3366FF"/>
                </a:solidFill>
              </a:rPr>
              <a:t>bigdata</a:t>
            </a:r>
            <a:r>
              <a:rPr lang="en-US" dirty="0">
                <a:solidFill>
                  <a:srgbClr val="3366FF"/>
                </a:solidFill>
              </a:rPr>
              <a:t>/</a:t>
            </a:r>
            <a:r>
              <a:rPr lang="en-US" sz="2200" dirty="0" err="1">
                <a:solidFill>
                  <a:srgbClr val="3366FF"/>
                </a:solidFill>
              </a:rPr>
              <a:t>datadir</a:t>
            </a:r>
            <a:r>
              <a:rPr lang="en-US" sz="2200" dirty="0">
                <a:solidFill>
                  <a:srgbClr val="3366FF"/>
                </a:solidFill>
              </a:rPr>
              <a:t>/</a:t>
            </a:r>
          </a:p>
          <a:p>
            <a:r>
              <a:rPr lang="en-US" sz="2200" dirty="0" err="1">
                <a:solidFill>
                  <a:srgbClr val="3366FF"/>
                </a:solidFill>
              </a:rPr>
              <a:t>hadoop</a:t>
            </a:r>
            <a:r>
              <a:rPr lang="en-US" sz="2200" dirty="0">
                <a:solidFill>
                  <a:srgbClr val="3366FF"/>
                </a:solidFill>
              </a:rPr>
              <a:t> fs -get /</a:t>
            </a:r>
            <a:r>
              <a:rPr lang="en-US" dirty="0">
                <a:solidFill>
                  <a:srgbClr val="3366FF"/>
                </a:solidFill>
              </a:rPr>
              <a:t>user/</a:t>
            </a:r>
            <a:r>
              <a:rPr lang="en-US" dirty="0" err="1">
                <a:solidFill>
                  <a:srgbClr val="3366FF"/>
                </a:solidFill>
              </a:rPr>
              <a:t>bigdata</a:t>
            </a:r>
            <a:r>
              <a:rPr lang="en-US" dirty="0">
                <a:solidFill>
                  <a:srgbClr val="3366FF"/>
                </a:solidFill>
              </a:rPr>
              <a:t>/</a:t>
            </a:r>
            <a:r>
              <a:rPr lang="en-US" sz="2200" dirty="0" err="1">
                <a:solidFill>
                  <a:srgbClr val="3366FF"/>
                </a:solidFill>
              </a:rPr>
              <a:t>datadir</a:t>
            </a:r>
            <a:r>
              <a:rPr lang="en-US" sz="2200" dirty="0">
                <a:solidFill>
                  <a:srgbClr val="3366FF"/>
                </a:solidFill>
              </a:rPr>
              <a:t>/</a:t>
            </a:r>
            <a:r>
              <a:rPr lang="en-US" sz="2200" dirty="0" err="1">
                <a:solidFill>
                  <a:srgbClr val="3366FF"/>
                </a:solidFill>
              </a:rPr>
              <a:t>file.txt</a:t>
            </a:r>
            <a:r>
              <a:rPr lang="en-US" sz="2200" dirty="0">
                <a:solidFill>
                  <a:srgbClr val="3366FF"/>
                </a:solidFill>
              </a:rPr>
              <a:t>   /home/</a:t>
            </a:r>
          </a:p>
          <a:p>
            <a:pPr marL="0" indent="0">
              <a:buNone/>
            </a:pPr>
            <a:endParaRPr lang="en-US" sz="2200" dirty="0"/>
          </a:p>
          <a:p>
            <a:pPr marL="0" indent="0">
              <a:buNone/>
            </a:pPr>
            <a:r>
              <a:rPr lang="en-US" sz="2200" dirty="0"/>
              <a:t>Look at the content of a file</a:t>
            </a:r>
          </a:p>
          <a:p>
            <a:r>
              <a:rPr lang="en-US" sz="2200" dirty="0" err="1">
                <a:solidFill>
                  <a:srgbClr val="3366FF"/>
                </a:solidFill>
              </a:rPr>
              <a:t>hadoop</a:t>
            </a:r>
            <a:r>
              <a:rPr lang="en-US" sz="2200" dirty="0">
                <a:solidFill>
                  <a:srgbClr val="3366FF"/>
                </a:solidFill>
              </a:rPr>
              <a:t> fs -cat /</a:t>
            </a:r>
            <a:r>
              <a:rPr lang="en-US" dirty="0">
                <a:solidFill>
                  <a:srgbClr val="3366FF"/>
                </a:solidFill>
              </a:rPr>
              <a:t>user/</a:t>
            </a:r>
            <a:r>
              <a:rPr lang="en-US" dirty="0" err="1">
                <a:solidFill>
                  <a:srgbClr val="3366FF"/>
                </a:solidFill>
              </a:rPr>
              <a:t>bigdata</a:t>
            </a:r>
            <a:r>
              <a:rPr lang="en-US" dirty="0">
                <a:solidFill>
                  <a:srgbClr val="3366FF"/>
                </a:solidFill>
              </a:rPr>
              <a:t>/</a:t>
            </a:r>
            <a:r>
              <a:rPr lang="en-US" sz="2200" dirty="0" err="1">
                <a:solidFill>
                  <a:srgbClr val="3366FF"/>
                </a:solidFill>
              </a:rPr>
              <a:t>datadir</a:t>
            </a:r>
            <a:r>
              <a:rPr lang="en-US" sz="2200" dirty="0">
                <a:solidFill>
                  <a:srgbClr val="3366FF"/>
                </a:solidFill>
              </a:rPr>
              <a:t>/</a:t>
            </a:r>
            <a:r>
              <a:rPr lang="en-US" sz="2200" dirty="0" err="1">
                <a:solidFill>
                  <a:srgbClr val="3366FF"/>
                </a:solidFill>
              </a:rPr>
              <a:t>book.txt</a:t>
            </a:r>
            <a:endParaRPr lang="en-US" sz="2200" dirty="0">
              <a:solidFill>
                <a:srgbClr val="3366FF"/>
              </a:solidFill>
            </a:endParaRPr>
          </a:p>
          <a:p>
            <a:pPr marL="0" indent="0">
              <a:buNone/>
            </a:pPr>
            <a:endParaRPr lang="en-US" sz="2200" dirty="0">
              <a:solidFill>
                <a:srgbClr val="3366FF"/>
              </a:solidFill>
            </a:endParaRPr>
          </a:p>
          <a:p>
            <a:pPr marL="0" indent="0">
              <a:buNone/>
            </a:pPr>
            <a:r>
              <a:rPr lang="en-US" sz="2200" dirty="0"/>
              <a:t>Many more commands, similar to Unix </a:t>
            </a:r>
          </a:p>
          <a:p>
            <a:endParaRPr lang="en-US" sz="2000" dirty="0">
              <a:solidFill>
                <a:srgbClr val="3366FF"/>
              </a:solidFill>
            </a:endParaRPr>
          </a:p>
        </p:txBody>
      </p:sp>
    </p:spTree>
    <p:extLst>
      <p:ext uri="{BB962C8B-B14F-4D97-AF65-F5344CB8AC3E}">
        <p14:creationId xmlns:p14="http://schemas.microsoft.com/office/powerpoint/2010/main" val="6038063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7572E-E157-5847-8E61-E03B3C5AEB03}"/>
              </a:ext>
            </a:extLst>
          </p:cNvPr>
          <p:cNvSpPr>
            <a:spLocks noGrp="1"/>
          </p:cNvSpPr>
          <p:nvPr>
            <p:ph type="title"/>
          </p:nvPr>
        </p:nvSpPr>
        <p:spPr/>
        <p:txBody>
          <a:bodyPr/>
          <a:lstStyle/>
          <a:p>
            <a:r>
              <a:rPr lang="en-US" altLang="ro-RO" dirty="0"/>
              <a:t>Who uses Hadoop?</a:t>
            </a:r>
            <a:endParaRPr lang="ro-RO" dirty="0"/>
          </a:p>
        </p:txBody>
      </p:sp>
      <p:sp>
        <p:nvSpPr>
          <p:cNvPr id="3" name="Content Placeholder 2">
            <a:extLst>
              <a:ext uri="{FF2B5EF4-FFF2-40B4-BE49-F238E27FC236}">
                <a16:creationId xmlns:a16="http://schemas.microsoft.com/office/drawing/2014/main" id="{B1912212-AF12-4443-9179-192DE531B47C}"/>
              </a:ext>
            </a:extLst>
          </p:cNvPr>
          <p:cNvSpPr>
            <a:spLocks noGrp="1"/>
          </p:cNvSpPr>
          <p:nvPr>
            <p:ph idx="1"/>
          </p:nvPr>
        </p:nvSpPr>
        <p:spPr/>
        <p:txBody>
          <a:bodyPr/>
          <a:lstStyle/>
          <a:p>
            <a:pPr eaLnBrk="1" hangingPunct="1"/>
            <a:r>
              <a:rPr lang="en-US" altLang="ro-RO" dirty="0"/>
              <a:t>Amazon/A9</a:t>
            </a:r>
          </a:p>
          <a:p>
            <a:pPr eaLnBrk="1" hangingPunct="1"/>
            <a:r>
              <a:rPr lang="en-US" altLang="ro-RO" dirty="0"/>
              <a:t>Facebook</a:t>
            </a:r>
          </a:p>
          <a:p>
            <a:pPr eaLnBrk="1" hangingPunct="1"/>
            <a:r>
              <a:rPr lang="en-US" altLang="ro-RO" dirty="0"/>
              <a:t>Google</a:t>
            </a:r>
          </a:p>
          <a:p>
            <a:pPr eaLnBrk="1" hangingPunct="1"/>
            <a:r>
              <a:rPr lang="en-US" altLang="ro-RO" dirty="0"/>
              <a:t>New York Times</a:t>
            </a:r>
          </a:p>
          <a:p>
            <a:pPr eaLnBrk="1" hangingPunct="1"/>
            <a:r>
              <a:rPr lang="en-US" altLang="ro-RO" dirty="0" err="1"/>
              <a:t>Veoh</a:t>
            </a:r>
            <a:endParaRPr lang="en-US" altLang="ro-RO" dirty="0"/>
          </a:p>
          <a:p>
            <a:pPr eaLnBrk="1" hangingPunct="1"/>
            <a:r>
              <a:rPr lang="en-US" altLang="ro-RO" dirty="0"/>
              <a:t>Yahoo!</a:t>
            </a:r>
          </a:p>
          <a:p>
            <a:pPr eaLnBrk="1" hangingPunct="1"/>
            <a:r>
              <a:rPr lang="en-US" altLang="ro-RO" dirty="0"/>
              <a:t>…. many more</a:t>
            </a:r>
            <a:endParaRPr lang="ro-RO" dirty="0"/>
          </a:p>
        </p:txBody>
      </p:sp>
      <p:sp>
        <p:nvSpPr>
          <p:cNvPr id="5" name="Footer Placeholder 4">
            <a:extLst>
              <a:ext uri="{FF2B5EF4-FFF2-40B4-BE49-F238E27FC236}">
                <a16:creationId xmlns:a16="http://schemas.microsoft.com/office/drawing/2014/main" id="{368204D9-B14C-F846-9D47-2170F102F7E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6FB56FA2-143C-2447-910F-DC734A5B18D7}"/>
              </a:ext>
            </a:extLst>
          </p:cNvPr>
          <p:cNvSpPr>
            <a:spLocks noGrp="1"/>
          </p:cNvSpPr>
          <p:nvPr>
            <p:ph type="sldNum" sz="quarter" idx="12"/>
          </p:nvPr>
        </p:nvSpPr>
        <p:spPr/>
        <p:txBody>
          <a:bodyPr/>
          <a:lstStyle/>
          <a:p>
            <a:pPr>
              <a:defRPr/>
            </a:pPr>
            <a:fld id="{88B97DED-8DB5-4EC6-A031-597F56F5B475}" type="slidenum">
              <a:rPr lang="ro-RO" altLang="en-US" smtClean="0"/>
              <a:pPr>
                <a:defRPr/>
              </a:pPr>
              <a:t>71</a:t>
            </a:fld>
            <a:endParaRPr lang="ro-RO" altLang="en-US"/>
          </a:p>
        </p:txBody>
      </p:sp>
      <p:pic>
        <p:nvPicPr>
          <p:cNvPr id="7" name="Content Placeholder 3">
            <a:extLst>
              <a:ext uri="{FF2B5EF4-FFF2-40B4-BE49-F238E27FC236}">
                <a16:creationId xmlns:a16="http://schemas.microsoft.com/office/drawing/2014/main" id="{163A9CD5-61AF-BA41-BF82-A2CE2DF175B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52800" y="1219200"/>
            <a:ext cx="5600775" cy="308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727DC871-2ACC-0649-ACDF-0E3487E43310}"/>
              </a:ext>
            </a:extLst>
          </p:cNvPr>
          <p:cNvSpPr/>
          <p:nvPr/>
        </p:nvSpPr>
        <p:spPr>
          <a:xfrm>
            <a:off x="3940530" y="4299411"/>
            <a:ext cx="4425314" cy="369332"/>
          </a:xfrm>
          <a:prstGeom prst="rect">
            <a:avLst/>
          </a:prstGeom>
        </p:spPr>
        <p:txBody>
          <a:bodyPr wrap="none">
            <a:spAutoFit/>
          </a:bodyPr>
          <a:lstStyle/>
          <a:p>
            <a:r>
              <a:rPr lang="en-US" dirty="0"/>
              <a:t>Hadoop Cluster at Yahoo! (Credit: Yahoo)</a:t>
            </a:r>
          </a:p>
        </p:txBody>
      </p:sp>
    </p:spTree>
    <p:extLst>
      <p:ext uri="{BB962C8B-B14F-4D97-AF65-F5344CB8AC3E}">
        <p14:creationId xmlns:p14="http://schemas.microsoft.com/office/powerpoint/2010/main" val="14739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1E89-3621-AB46-88E7-280B1C3F7A35}"/>
              </a:ext>
            </a:extLst>
          </p:cNvPr>
          <p:cNvSpPr>
            <a:spLocks noGrp="1"/>
          </p:cNvSpPr>
          <p:nvPr>
            <p:ph type="title"/>
          </p:nvPr>
        </p:nvSpPr>
        <p:spPr/>
        <p:txBody>
          <a:bodyPr/>
          <a:lstStyle/>
          <a:p>
            <a:r>
              <a:rPr lang="en-US" sz="2800" dirty="0"/>
              <a:t>A real world example of New York Times</a:t>
            </a:r>
            <a:endParaRPr lang="ro-RO" sz="2800" dirty="0"/>
          </a:p>
        </p:txBody>
      </p:sp>
      <p:sp>
        <p:nvSpPr>
          <p:cNvPr id="3" name="Content Placeholder 2">
            <a:extLst>
              <a:ext uri="{FF2B5EF4-FFF2-40B4-BE49-F238E27FC236}">
                <a16:creationId xmlns:a16="http://schemas.microsoft.com/office/drawing/2014/main" id="{46770A8B-9E51-4A4C-8666-09E7D770118C}"/>
              </a:ext>
            </a:extLst>
          </p:cNvPr>
          <p:cNvSpPr>
            <a:spLocks noGrp="1"/>
          </p:cNvSpPr>
          <p:nvPr>
            <p:ph idx="1"/>
          </p:nvPr>
        </p:nvSpPr>
        <p:spPr>
          <a:xfrm>
            <a:off x="381000" y="1219200"/>
            <a:ext cx="8382000" cy="5181600"/>
          </a:xfrm>
        </p:spPr>
        <p:txBody>
          <a:bodyPr/>
          <a:lstStyle/>
          <a:p>
            <a:r>
              <a:rPr lang="en-US" b="1" dirty="0"/>
              <a:t>Goal: </a:t>
            </a:r>
            <a:r>
              <a:rPr lang="en-US" dirty="0"/>
              <a:t>Make entire archive of articles available online: 11 million, from 1851</a:t>
            </a:r>
          </a:p>
          <a:p>
            <a:r>
              <a:rPr lang="en-US" b="1" dirty="0"/>
              <a:t>Task: </a:t>
            </a:r>
            <a:r>
              <a:rPr lang="en-US" dirty="0"/>
              <a:t>Translate 4 TB TIFF images to PDF files</a:t>
            </a:r>
          </a:p>
          <a:p>
            <a:r>
              <a:rPr lang="en-US" b="1" dirty="0"/>
              <a:t>Solution:</a:t>
            </a:r>
            <a:r>
              <a:rPr lang="en-US" dirty="0"/>
              <a:t> Used Amazon Elastic Compute Cloud (EC2) and Simple Storage System (S3)</a:t>
            </a:r>
            <a:endParaRPr lang="en-US" b="1" dirty="0">
              <a:solidFill>
                <a:srgbClr val="000000"/>
              </a:solidFill>
            </a:endParaRPr>
          </a:p>
          <a:p>
            <a:r>
              <a:rPr lang="en-US" b="1" dirty="0">
                <a:solidFill>
                  <a:srgbClr val="000000"/>
                </a:solidFill>
              </a:rPr>
              <a:t>Time: </a:t>
            </a:r>
            <a:r>
              <a:rPr lang="en-US" b="1" dirty="0">
                <a:solidFill>
                  <a:srgbClr val="800000"/>
                </a:solidFill>
              </a:rPr>
              <a:t>&lt; 24 hours</a:t>
            </a:r>
          </a:p>
          <a:p>
            <a:r>
              <a:rPr lang="en-US" b="1" dirty="0">
                <a:solidFill>
                  <a:srgbClr val="000000"/>
                </a:solidFill>
              </a:rPr>
              <a:t>Costs:</a:t>
            </a:r>
            <a:r>
              <a:rPr lang="en-US" b="1" dirty="0">
                <a:solidFill>
                  <a:srgbClr val="800000"/>
                </a:solidFill>
              </a:rPr>
              <a:t> ~ $240</a:t>
            </a:r>
          </a:p>
        </p:txBody>
      </p:sp>
      <p:sp>
        <p:nvSpPr>
          <p:cNvPr id="5" name="Footer Placeholder 4">
            <a:extLst>
              <a:ext uri="{FF2B5EF4-FFF2-40B4-BE49-F238E27FC236}">
                <a16:creationId xmlns:a16="http://schemas.microsoft.com/office/drawing/2014/main" id="{9EE85C76-0CD2-EB42-B7EF-F90AA590BDE9}"/>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E592CFDF-F804-9549-A013-0834355F6C9C}"/>
              </a:ext>
            </a:extLst>
          </p:cNvPr>
          <p:cNvSpPr>
            <a:spLocks noGrp="1"/>
          </p:cNvSpPr>
          <p:nvPr>
            <p:ph type="sldNum" sz="quarter" idx="12"/>
          </p:nvPr>
        </p:nvSpPr>
        <p:spPr/>
        <p:txBody>
          <a:bodyPr/>
          <a:lstStyle/>
          <a:p>
            <a:pPr>
              <a:defRPr/>
            </a:pPr>
            <a:fld id="{88B97DED-8DB5-4EC6-A031-597F56F5B475}" type="slidenum">
              <a:rPr lang="ro-RO" altLang="en-US" smtClean="0"/>
              <a:pPr>
                <a:defRPr/>
              </a:pPr>
              <a:t>72</a:t>
            </a:fld>
            <a:endParaRPr lang="ro-RO" altLang="en-US"/>
          </a:p>
        </p:txBody>
      </p:sp>
      <p:pic>
        <p:nvPicPr>
          <p:cNvPr id="8" name="Picture 7">
            <a:extLst>
              <a:ext uri="{FF2B5EF4-FFF2-40B4-BE49-F238E27FC236}">
                <a16:creationId xmlns:a16="http://schemas.microsoft.com/office/drawing/2014/main" id="{4070213E-001D-EF45-A0FE-FC76A2CD13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0" y="5472096"/>
            <a:ext cx="5257800" cy="1004904"/>
          </a:xfrm>
          <a:prstGeom prst="rect">
            <a:avLst/>
          </a:prstGeom>
        </p:spPr>
      </p:pic>
    </p:spTree>
    <p:extLst>
      <p:ext uri="{BB962C8B-B14F-4D97-AF65-F5344CB8AC3E}">
        <p14:creationId xmlns:p14="http://schemas.microsoft.com/office/powerpoint/2010/main" val="3754239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B113-7704-5843-8CC1-3BBF91C24B78}"/>
              </a:ext>
            </a:extLst>
          </p:cNvPr>
          <p:cNvSpPr>
            <a:spLocks noGrp="1"/>
          </p:cNvSpPr>
          <p:nvPr>
            <p:ph type="title"/>
          </p:nvPr>
        </p:nvSpPr>
        <p:spPr/>
        <p:txBody>
          <a:bodyPr/>
          <a:lstStyle/>
          <a:p>
            <a:r>
              <a:rPr lang="en-US" dirty="0"/>
              <a:t>Hadoop Ecosystem</a:t>
            </a:r>
            <a:endParaRPr lang="ro-RO" dirty="0"/>
          </a:p>
        </p:txBody>
      </p:sp>
      <p:sp>
        <p:nvSpPr>
          <p:cNvPr id="3" name="Content Placeholder 2">
            <a:extLst>
              <a:ext uri="{FF2B5EF4-FFF2-40B4-BE49-F238E27FC236}">
                <a16:creationId xmlns:a16="http://schemas.microsoft.com/office/drawing/2014/main" id="{3ACDF450-09A1-CC49-AB02-2D393B1F4E2F}"/>
              </a:ext>
            </a:extLst>
          </p:cNvPr>
          <p:cNvSpPr>
            <a:spLocks noGrp="1"/>
          </p:cNvSpPr>
          <p:nvPr>
            <p:ph idx="1"/>
          </p:nvPr>
        </p:nvSpPr>
        <p:spPr>
          <a:xfrm>
            <a:off x="381000" y="1219200"/>
            <a:ext cx="8610600" cy="5181600"/>
          </a:xfrm>
        </p:spPr>
        <p:txBody>
          <a:bodyPr/>
          <a:lstStyle/>
          <a:p>
            <a:pPr eaLnBrk="1" hangingPunct="1"/>
            <a:r>
              <a:rPr lang="en-US" altLang="ro-RO" dirty="0"/>
              <a:t>Pig: High-level language for data analysis (Yahoo! Research)</a:t>
            </a:r>
          </a:p>
          <a:p>
            <a:pPr eaLnBrk="1" hangingPunct="1"/>
            <a:r>
              <a:rPr lang="en-US" altLang="ro-RO" dirty="0"/>
              <a:t>Hive: SQL-like Query language and </a:t>
            </a:r>
            <a:r>
              <a:rPr lang="en-US" altLang="ro-RO" dirty="0" err="1"/>
              <a:t>Metastore</a:t>
            </a:r>
            <a:r>
              <a:rPr lang="en-US" altLang="ro-RO" dirty="0"/>
              <a:t> (Facebook)</a:t>
            </a:r>
          </a:p>
          <a:p>
            <a:pPr eaLnBrk="1" hangingPunct="1"/>
            <a:r>
              <a:rPr lang="en-US" altLang="ro-RO" dirty="0" err="1"/>
              <a:t>HBase</a:t>
            </a:r>
            <a:r>
              <a:rPr lang="en-US" altLang="ro-RO" dirty="0"/>
              <a:t>: Table storage for semi-structured data (Modeled on Google’s </a:t>
            </a:r>
            <a:r>
              <a:rPr lang="en-US" altLang="ro-RO" dirty="0" err="1"/>
              <a:t>Bigtable</a:t>
            </a:r>
            <a:r>
              <a:rPr lang="en-US" altLang="ro-RO" dirty="0"/>
              <a:t>)</a:t>
            </a:r>
          </a:p>
          <a:p>
            <a:pPr eaLnBrk="1" hangingPunct="1"/>
            <a:r>
              <a:rPr lang="en-US" altLang="ro-RO" dirty="0"/>
              <a:t>Zookeeper: Coordinating distributed applications</a:t>
            </a:r>
          </a:p>
          <a:p>
            <a:pPr eaLnBrk="1" hangingPunct="1"/>
            <a:r>
              <a:rPr lang="en-US" altLang="ro-RO" dirty="0"/>
              <a:t>Mahout: Machine learning</a:t>
            </a:r>
            <a:endParaRPr lang="ro-RO" dirty="0"/>
          </a:p>
        </p:txBody>
      </p:sp>
      <p:sp>
        <p:nvSpPr>
          <p:cNvPr id="5" name="Footer Placeholder 4">
            <a:extLst>
              <a:ext uri="{FF2B5EF4-FFF2-40B4-BE49-F238E27FC236}">
                <a16:creationId xmlns:a16="http://schemas.microsoft.com/office/drawing/2014/main" id="{C8D1B7C6-33AF-9747-A77F-AA46C61648E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C568DB09-628F-BD40-AE97-AD56B4023339}"/>
              </a:ext>
            </a:extLst>
          </p:cNvPr>
          <p:cNvSpPr>
            <a:spLocks noGrp="1"/>
          </p:cNvSpPr>
          <p:nvPr>
            <p:ph type="sldNum" sz="quarter" idx="12"/>
          </p:nvPr>
        </p:nvSpPr>
        <p:spPr/>
        <p:txBody>
          <a:bodyPr/>
          <a:lstStyle/>
          <a:p>
            <a:pPr>
              <a:defRPr/>
            </a:pPr>
            <a:fld id="{88B97DED-8DB5-4EC6-A031-597F56F5B475}" type="slidenum">
              <a:rPr lang="ro-RO" altLang="en-US" smtClean="0"/>
              <a:pPr>
                <a:defRPr/>
              </a:pPr>
              <a:t>73</a:t>
            </a:fld>
            <a:endParaRPr lang="ro-RO" altLang="en-US"/>
          </a:p>
        </p:txBody>
      </p:sp>
      <p:pic>
        <p:nvPicPr>
          <p:cNvPr id="7" name="Content Placeholder 3" descr="Screen Shot 2016-07-20 at 10.19.13 AM.png">
            <a:extLst>
              <a:ext uri="{FF2B5EF4-FFF2-40B4-BE49-F238E27FC236}">
                <a16:creationId xmlns:a16="http://schemas.microsoft.com/office/drawing/2014/main" id="{011D91B3-E49D-1F4C-8D26-2CFF39B6A5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2209800" y="3629719"/>
            <a:ext cx="6781800" cy="2771081"/>
          </a:xfrm>
          <a:prstGeom prst="rect">
            <a:avLst/>
          </a:prstGeom>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3399583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ro-RO" dirty="0">
                <a:ea typeface="ＭＳ Ｐゴシック" panose="020B0600070205080204" pitchFamily="34" charset="-128"/>
              </a:rPr>
              <a:t>In-Memory Cluster Computing</a:t>
            </a:r>
            <a:endParaRPr lang="en-US" altLang="en-US" dirty="0">
              <a:ea typeface="ＭＳ Ｐゴシック" panose="020B0600070205080204" pitchFamily="34" charset="-128"/>
            </a:endParaRPr>
          </a:p>
        </p:txBody>
      </p:sp>
      <p:sp>
        <p:nvSpPr>
          <p:cNvPr id="21506" name="Content Placeholder 2"/>
          <p:cNvSpPr>
            <a:spLocks noGrp="1"/>
          </p:cNvSpPr>
          <p:nvPr>
            <p:ph type="subTitle" idx="1"/>
          </p:nvPr>
        </p:nvSpPr>
        <p:spPr/>
        <p:txBody>
          <a:bodyPr/>
          <a:lstStyle/>
          <a:p>
            <a:r>
              <a:rPr lang="en-US" altLang="ro-RO" dirty="0">
                <a:ea typeface="ＭＳ Ｐゴシック" panose="020B0600070205080204" pitchFamily="34" charset="-128"/>
              </a:rPr>
              <a:t>Apache Spark</a:t>
            </a:r>
            <a:endParaRPr lang="en-US" altLang="en-US" dirty="0">
              <a:ea typeface="ＭＳ Ｐゴシック" panose="020B0600070205080204" pitchFamily="34" charset="-128"/>
            </a:endParaRP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74</a:t>
            </a:fld>
            <a:endParaRPr lang="ro-RO" altLang="en-US" sz="900">
              <a:solidFill>
                <a:schemeClr val="bg1"/>
              </a:solidFill>
            </a:endParaRPr>
          </a:p>
        </p:txBody>
      </p:sp>
    </p:spTree>
    <p:extLst>
      <p:ext uri="{BB962C8B-B14F-4D97-AF65-F5344CB8AC3E}">
        <p14:creationId xmlns:p14="http://schemas.microsoft.com/office/powerpoint/2010/main" val="2293616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429B7C-27DB-46D5-ACAB-07F7CCCD9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539" y="3771519"/>
            <a:ext cx="4912461" cy="2781681"/>
          </a:xfrm>
          <a:prstGeom prst="rect">
            <a:avLst/>
          </a:prstGeom>
        </p:spPr>
      </p:pic>
      <p:sp>
        <p:nvSpPr>
          <p:cNvPr id="2" name="Title 1">
            <a:extLst>
              <a:ext uri="{FF2B5EF4-FFF2-40B4-BE49-F238E27FC236}">
                <a16:creationId xmlns:a16="http://schemas.microsoft.com/office/drawing/2014/main" id="{B734454E-398E-4FF5-A3AB-9947323268BB}"/>
              </a:ext>
            </a:extLst>
          </p:cNvPr>
          <p:cNvSpPr>
            <a:spLocks noGrp="1"/>
          </p:cNvSpPr>
          <p:nvPr>
            <p:ph type="title"/>
          </p:nvPr>
        </p:nvSpPr>
        <p:spPr/>
        <p:txBody>
          <a:bodyPr/>
          <a:lstStyle/>
          <a:p>
            <a:r>
              <a:rPr lang="en-US" dirty="0"/>
              <a:t>Overview of LAMBDA Architecture</a:t>
            </a:r>
            <a:endParaRPr lang="ro-RO" dirty="0"/>
          </a:p>
        </p:txBody>
      </p:sp>
      <p:sp>
        <p:nvSpPr>
          <p:cNvPr id="3" name="Content Placeholder 2">
            <a:extLst>
              <a:ext uri="{FF2B5EF4-FFF2-40B4-BE49-F238E27FC236}">
                <a16:creationId xmlns:a16="http://schemas.microsoft.com/office/drawing/2014/main" id="{3B008CE0-7605-41CB-AAB1-C6C2BDB634CB}"/>
              </a:ext>
            </a:extLst>
          </p:cNvPr>
          <p:cNvSpPr>
            <a:spLocks noGrp="1"/>
          </p:cNvSpPr>
          <p:nvPr>
            <p:ph idx="1"/>
          </p:nvPr>
        </p:nvSpPr>
        <p:spPr>
          <a:xfrm>
            <a:off x="0" y="1371600"/>
            <a:ext cx="9144000" cy="5181600"/>
          </a:xfrm>
        </p:spPr>
        <p:txBody>
          <a:bodyPr/>
          <a:lstStyle/>
          <a:p>
            <a:r>
              <a:rPr lang="en-US" sz="2000" dirty="0"/>
              <a:t>The Lambda Architecture has three major components:</a:t>
            </a:r>
          </a:p>
          <a:p>
            <a:pPr lvl="1"/>
            <a:r>
              <a:rPr lang="en-US" sz="1800" dirty="0"/>
              <a:t>Batch layer provides the following functionality</a:t>
            </a:r>
          </a:p>
          <a:p>
            <a:pPr lvl="2"/>
            <a:r>
              <a:rPr lang="en-US" sz="1600" dirty="0"/>
              <a:t>managing the master dataset, an immutable, append-only set of raw data</a:t>
            </a:r>
          </a:p>
          <a:p>
            <a:pPr lvl="2"/>
            <a:r>
              <a:rPr lang="en-US" sz="1600" dirty="0"/>
              <a:t>pre-computing arbitrary query functions, called batch views.</a:t>
            </a:r>
          </a:p>
          <a:p>
            <a:pPr lvl="1"/>
            <a:r>
              <a:rPr lang="en-US" sz="1800" dirty="0"/>
              <a:t>Serving layer </a:t>
            </a:r>
          </a:p>
          <a:p>
            <a:pPr lvl="2"/>
            <a:r>
              <a:rPr lang="en-US" sz="1600" dirty="0"/>
              <a:t> indexes the batch views so that they </a:t>
            </a:r>
          </a:p>
          <a:p>
            <a:pPr marL="914400" lvl="2" indent="0">
              <a:buNone/>
            </a:pPr>
            <a:r>
              <a:rPr lang="en-US" sz="1600" dirty="0"/>
              <a:t>can be queried in ad hoc with low latency.</a:t>
            </a:r>
          </a:p>
          <a:p>
            <a:pPr lvl="1"/>
            <a:r>
              <a:rPr lang="en-US" sz="1800" dirty="0"/>
              <a:t>Speed layer </a:t>
            </a:r>
          </a:p>
          <a:p>
            <a:pPr lvl="2"/>
            <a:r>
              <a:rPr lang="en-US" sz="1600" dirty="0"/>
              <a:t>accommodates all requests that are</a:t>
            </a:r>
          </a:p>
          <a:p>
            <a:pPr marL="914400" lvl="2" indent="0">
              <a:buNone/>
            </a:pPr>
            <a:r>
              <a:rPr lang="en-US" sz="1600" dirty="0"/>
              <a:t> subject to low latency requirements.</a:t>
            </a:r>
          </a:p>
          <a:p>
            <a:pPr lvl="2"/>
            <a:r>
              <a:rPr lang="en-US" sz="1600" dirty="0"/>
              <a:t>use fast and incremental algorithms</a:t>
            </a:r>
          </a:p>
          <a:p>
            <a:pPr lvl="2"/>
            <a:r>
              <a:rPr lang="en-US" sz="1600" dirty="0"/>
              <a:t>deals with recent data only.</a:t>
            </a:r>
            <a:endParaRPr lang="ro-RO" sz="1600" dirty="0"/>
          </a:p>
        </p:txBody>
      </p:sp>
      <p:sp>
        <p:nvSpPr>
          <p:cNvPr id="5" name="Footer Placeholder 4">
            <a:extLst>
              <a:ext uri="{FF2B5EF4-FFF2-40B4-BE49-F238E27FC236}">
                <a16:creationId xmlns:a16="http://schemas.microsoft.com/office/drawing/2014/main" id="{AC64A976-165D-45BF-8530-78D9B5CE907E}"/>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B022265E-169F-495F-943B-6BF33CCF1052}"/>
              </a:ext>
            </a:extLst>
          </p:cNvPr>
          <p:cNvSpPr>
            <a:spLocks noGrp="1"/>
          </p:cNvSpPr>
          <p:nvPr>
            <p:ph type="sldNum" sz="quarter" idx="12"/>
          </p:nvPr>
        </p:nvSpPr>
        <p:spPr/>
        <p:txBody>
          <a:bodyPr/>
          <a:lstStyle/>
          <a:p>
            <a:pPr>
              <a:defRPr/>
            </a:pPr>
            <a:fld id="{88B97DED-8DB5-4EC6-A031-597F56F5B475}" type="slidenum">
              <a:rPr lang="ro-RO" altLang="en-US" smtClean="0"/>
              <a:pPr>
                <a:defRPr/>
              </a:pPr>
              <a:t>75</a:t>
            </a:fld>
            <a:endParaRPr lang="ro-RO" altLang="en-US"/>
          </a:p>
        </p:txBody>
      </p:sp>
    </p:spTree>
    <p:extLst>
      <p:ext uri="{BB962C8B-B14F-4D97-AF65-F5344CB8AC3E}">
        <p14:creationId xmlns:p14="http://schemas.microsoft.com/office/powerpoint/2010/main" val="1652034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5E3E3-1D4E-4CB4-8EFC-442B21836DA1}"/>
              </a:ext>
            </a:extLst>
          </p:cNvPr>
          <p:cNvSpPr>
            <a:spLocks noGrp="1"/>
          </p:cNvSpPr>
          <p:nvPr>
            <p:ph type="title"/>
          </p:nvPr>
        </p:nvSpPr>
        <p:spPr/>
        <p:txBody>
          <a:bodyPr/>
          <a:lstStyle/>
          <a:p>
            <a:endParaRPr lang="ro-RO" dirty="0"/>
          </a:p>
        </p:txBody>
      </p:sp>
      <p:sp>
        <p:nvSpPr>
          <p:cNvPr id="5" name="Footer Placeholder 4">
            <a:extLst>
              <a:ext uri="{FF2B5EF4-FFF2-40B4-BE49-F238E27FC236}">
                <a16:creationId xmlns:a16="http://schemas.microsoft.com/office/drawing/2014/main" id="{385FD37D-541C-416C-B1E9-93E99C334FF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6BE47EE-7EB7-4AD3-9DEC-F2CA75C46390}"/>
              </a:ext>
            </a:extLst>
          </p:cNvPr>
          <p:cNvSpPr>
            <a:spLocks noGrp="1"/>
          </p:cNvSpPr>
          <p:nvPr>
            <p:ph type="sldNum" sz="quarter" idx="12"/>
          </p:nvPr>
        </p:nvSpPr>
        <p:spPr/>
        <p:txBody>
          <a:bodyPr/>
          <a:lstStyle/>
          <a:p>
            <a:pPr>
              <a:defRPr/>
            </a:pPr>
            <a:fld id="{88B97DED-8DB5-4EC6-A031-597F56F5B475}" type="slidenum">
              <a:rPr lang="ro-RO" altLang="en-US" smtClean="0"/>
              <a:pPr>
                <a:defRPr/>
              </a:pPr>
              <a:t>76</a:t>
            </a:fld>
            <a:endParaRPr lang="ro-RO" altLang="en-US"/>
          </a:p>
        </p:txBody>
      </p:sp>
      <p:pic>
        <p:nvPicPr>
          <p:cNvPr id="8" name="Content Placeholder 7">
            <a:extLst>
              <a:ext uri="{FF2B5EF4-FFF2-40B4-BE49-F238E27FC236}">
                <a16:creationId xmlns:a16="http://schemas.microsoft.com/office/drawing/2014/main" id="{9D342967-227E-644F-9B70-61EF56FA9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066800"/>
            <a:ext cx="8881590" cy="5029200"/>
          </a:xfrm>
          <a:prstGeom prst="rect">
            <a:avLst/>
          </a:prstGeom>
        </p:spPr>
      </p:pic>
    </p:spTree>
    <p:extLst>
      <p:ext uri="{BB962C8B-B14F-4D97-AF65-F5344CB8AC3E}">
        <p14:creationId xmlns:p14="http://schemas.microsoft.com/office/powerpoint/2010/main" val="2780568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ro-RO" altLang="en-US" dirty="0">
                <a:ea typeface="ＭＳ Ｐゴシック" panose="020B0600070205080204" pitchFamily="34" charset="-128"/>
              </a:rPr>
              <a:t>Apache </a:t>
            </a:r>
            <a:r>
              <a:rPr lang="ro-RO" altLang="en-US" dirty="0" err="1">
                <a:ea typeface="ＭＳ Ｐゴシック" panose="020B0600070205080204" pitchFamily="34" charset="-128"/>
              </a:rPr>
              <a:t>Spark</a:t>
            </a:r>
            <a:endParaRPr lang="en-US" altLang="en-US" dirty="0">
              <a:ea typeface="ＭＳ Ｐゴシック" panose="020B0600070205080204" pitchFamily="34" charset="-128"/>
            </a:endParaRPr>
          </a:p>
        </p:txBody>
      </p:sp>
      <p:sp>
        <p:nvSpPr>
          <p:cNvPr id="22530" name="Content Placeholder 2"/>
          <p:cNvSpPr>
            <a:spLocks noGrp="1"/>
          </p:cNvSpPr>
          <p:nvPr>
            <p:ph idx="1"/>
          </p:nvPr>
        </p:nvSpPr>
        <p:spPr/>
        <p:txBody>
          <a:bodyPr/>
          <a:lstStyle/>
          <a:p>
            <a:r>
              <a:rPr lang="ro-RO" altLang="en-US" dirty="0">
                <a:ea typeface="ＭＳ Ｐゴシック" panose="020B0600070205080204" pitchFamily="34" charset="-128"/>
              </a:rPr>
              <a:t>S</a:t>
            </a:r>
            <a:r>
              <a:rPr lang="en-US" altLang="en-US" dirty="0">
                <a:ea typeface="ＭＳ Ｐゴシック" panose="020B0600070205080204" pitchFamily="34" charset="-128"/>
              </a:rPr>
              <a:t>park is a general-purpose computing framework for iterative tasks </a:t>
            </a:r>
          </a:p>
          <a:p>
            <a:r>
              <a:rPr lang="en-US" altLang="en-US" dirty="0">
                <a:ea typeface="ＭＳ Ｐゴシック" panose="020B0600070205080204" pitchFamily="34" charset="-128"/>
              </a:rPr>
              <a:t>API is provided for Java, Scala and Python </a:t>
            </a:r>
          </a:p>
          <a:p>
            <a:r>
              <a:rPr lang="en-US" altLang="en-US" dirty="0">
                <a:ea typeface="ＭＳ Ｐゴシック" panose="020B0600070205080204" pitchFamily="34" charset="-128"/>
              </a:rPr>
              <a:t>The model is based on MapReduce</a:t>
            </a:r>
            <a:endParaRPr lang="ro-RO" altLang="en-US" dirty="0">
              <a:ea typeface="ＭＳ Ｐゴシック" panose="020B0600070205080204" pitchFamily="34" charset="-128"/>
            </a:endParaRPr>
          </a:p>
          <a:p>
            <a:pPr lvl="1"/>
            <a:r>
              <a:rPr lang="en-US" altLang="en-US" dirty="0">
                <a:ea typeface="ＭＳ Ｐゴシック" panose="020B0600070205080204" pitchFamily="34" charset="-128"/>
              </a:rPr>
              <a:t> enhanced with new operations and an engine that supports execution graphs </a:t>
            </a:r>
          </a:p>
          <a:p>
            <a:r>
              <a:rPr lang="en-US" altLang="en-US" dirty="0">
                <a:ea typeface="ＭＳ Ｐゴシック" panose="020B0600070205080204" pitchFamily="34" charset="-128"/>
              </a:rPr>
              <a:t>Tools include Spark SQL, </a:t>
            </a:r>
            <a:r>
              <a:rPr lang="en-US" altLang="en-US" dirty="0" err="1">
                <a:ea typeface="ＭＳ Ｐゴシック" panose="020B0600070205080204" pitchFamily="34" charset="-128"/>
              </a:rPr>
              <a:t>MLLlib</a:t>
            </a:r>
            <a:r>
              <a:rPr lang="en-US" altLang="en-US" dirty="0">
                <a:ea typeface="ＭＳ Ｐゴシック" panose="020B0600070205080204" pitchFamily="34" charset="-128"/>
              </a:rPr>
              <a:t> for machine learning, </a:t>
            </a:r>
            <a:r>
              <a:rPr lang="en-US" altLang="en-US" dirty="0" err="1">
                <a:ea typeface="ＭＳ Ｐゴシック" panose="020B0600070205080204" pitchFamily="34" charset="-128"/>
              </a:rPr>
              <a:t>GraphX</a:t>
            </a:r>
            <a:r>
              <a:rPr lang="en-US" altLang="en-US" dirty="0">
                <a:ea typeface="ＭＳ Ｐゴシック" panose="020B0600070205080204" pitchFamily="34" charset="-128"/>
              </a:rPr>
              <a:t> for graph processing and Spark Streaming</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77</a:t>
            </a:fld>
            <a:endParaRPr lang="ro-RO" altLang="en-US" sz="900">
              <a:solidFill>
                <a:schemeClr val="bg1"/>
              </a:solidFill>
            </a:endParaRPr>
          </a:p>
        </p:txBody>
      </p:sp>
      <p:pic>
        <p:nvPicPr>
          <p:cNvPr id="2" name="Picture 1">
            <a:extLst>
              <a:ext uri="{FF2B5EF4-FFF2-40B4-BE49-F238E27FC236}">
                <a16:creationId xmlns:a16="http://schemas.microsoft.com/office/drawing/2014/main" id="{8AEB02DF-7DA5-4A9A-B39F-B8E2F9DD4DA8}"/>
              </a:ext>
            </a:extLst>
          </p:cNvPr>
          <p:cNvPicPr>
            <a:picLocks noChangeAspect="1"/>
          </p:cNvPicPr>
          <p:nvPr/>
        </p:nvPicPr>
        <p:blipFill>
          <a:blip r:embed="rId2"/>
          <a:stretch>
            <a:fillRect/>
          </a:stretch>
        </p:blipFill>
        <p:spPr>
          <a:xfrm>
            <a:off x="4677792" y="4267200"/>
            <a:ext cx="3999000" cy="1930000"/>
          </a:xfrm>
          <a:prstGeom prst="rect">
            <a:avLst/>
          </a:prstGeom>
        </p:spPr>
      </p:pic>
      <p:sp>
        <p:nvSpPr>
          <p:cNvPr id="3" name="Rectangle: Rounded Corners 2">
            <a:extLst>
              <a:ext uri="{FF2B5EF4-FFF2-40B4-BE49-F238E27FC236}">
                <a16:creationId xmlns:a16="http://schemas.microsoft.com/office/drawing/2014/main" id="{4C5D44C4-032D-41F9-81F3-ABD066FB5F62}"/>
              </a:ext>
            </a:extLst>
          </p:cNvPr>
          <p:cNvSpPr/>
          <p:nvPr/>
        </p:nvSpPr>
        <p:spPr>
          <a:xfrm>
            <a:off x="457200" y="4419600"/>
            <a:ext cx="3352800" cy="1447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Unifies batch, streaming, interactive computing</a:t>
            </a:r>
            <a:endParaRPr lang="ro-RO" dirty="0">
              <a:solidFill>
                <a:schemeClr val="tx1"/>
              </a:solidFill>
            </a:endParaRPr>
          </a:p>
          <a:p>
            <a:pPr marL="285750" indent="-285750">
              <a:buFont typeface="Arial" panose="020B0604020202020204" pitchFamily="34" charset="0"/>
              <a:buChar char="•"/>
            </a:pPr>
            <a:r>
              <a:rPr lang="en-US" dirty="0">
                <a:solidFill>
                  <a:schemeClr val="tx1"/>
                </a:solidFill>
              </a:rPr>
              <a:t>Making it easy to build sophisticated applications</a:t>
            </a:r>
            <a:endParaRPr lang="ro-RO" dirty="0">
              <a:solidFill>
                <a:schemeClr val="tx1"/>
              </a:solidFill>
            </a:endParaRPr>
          </a:p>
        </p:txBody>
      </p:sp>
    </p:spTree>
    <p:extLst>
      <p:ext uri="{BB962C8B-B14F-4D97-AF65-F5344CB8AC3E}">
        <p14:creationId xmlns:p14="http://schemas.microsoft.com/office/powerpoint/2010/main" val="374048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57AD-9F11-4E3A-9872-6377333AAD65}"/>
              </a:ext>
            </a:extLst>
          </p:cNvPr>
          <p:cNvSpPr>
            <a:spLocks noGrp="1"/>
          </p:cNvSpPr>
          <p:nvPr>
            <p:ph type="title"/>
          </p:nvPr>
        </p:nvSpPr>
        <p:spPr/>
        <p:txBody>
          <a:bodyPr/>
          <a:lstStyle/>
          <a:p>
            <a:r>
              <a:rPr lang="ro-RO" dirty="0" err="1"/>
              <a:t>Key</a:t>
            </a:r>
            <a:r>
              <a:rPr lang="ro-RO" dirty="0"/>
              <a:t> idea in </a:t>
            </a:r>
            <a:r>
              <a:rPr lang="ro-RO" dirty="0" err="1"/>
              <a:t>Spark</a:t>
            </a:r>
            <a:endParaRPr lang="ro-RO" dirty="0"/>
          </a:p>
        </p:txBody>
      </p:sp>
      <p:sp>
        <p:nvSpPr>
          <p:cNvPr id="3" name="Content Placeholder 2">
            <a:extLst>
              <a:ext uri="{FF2B5EF4-FFF2-40B4-BE49-F238E27FC236}">
                <a16:creationId xmlns:a16="http://schemas.microsoft.com/office/drawing/2014/main" id="{2DBD6FAE-B9E4-47DE-B164-63C0B0D83495}"/>
              </a:ext>
            </a:extLst>
          </p:cNvPr>
          <p:cNvSpPr>
            <a:spLocks noGrp="1"/>
          </p:cNvSpPr>
          <p:nvPr>
            <p:ph idx="1"/>
          </p:nvPr>
        </p:nvSpPr>
        <p:spPr/>
        <p:txBody>
          <a:bodyPr/>
          <a:lstStyle/>
          <a:p>
            <a:r>
              <a:rPr lang="en-US" dirty="0"/>
              <a:t>Resilient distributed datasets (RDDs)</a:t>
            </a:r>
          </a:p>
          <a:p>
            <a:pPr lvl="1"/>
            <a:r>
              <a:rPr lang="en-US" dirty="0"/>
              <a:t>Immutable collections of objects across a cluster</a:t>
            </a:r>
          </a:p>
          <a:p>
            <a:pPr lvl="1"/>
            <a:r>
              <a:rPr lang="en-US" dirty="0"/>
              <a:t>Built with parallel transformations (map, filter, …)</a:t>
            </a:r>
          </a:p>
          <a:p>
            <a:pPr lvl="1"/>
            <a:r>
              <a:rPr lang="en-US" dirty="0"/>
              <a:t>Automatically rebuilt when failure is detected</a:t>
            </a:r>
          </a:p>
          <a:p>
            <a:pPr lvl="1"/>
            <a:r>
              <a:rPr lang="en-US" dirty="0"/>
              <a:t>Allow persistence to be controlled (in-memory operation)</a:t>
            </a:r>
            <a:endParaRPr lang="ro-RO" dirty="0"/>
          </a:p>
          <a:p>
            <a:r>
              <a:rPr lang="en-US" dirty="0"/>
              <a:t>Transformations on RDDs</a:t>
            </a:r>
          </a:p>
          <a:p>
            <a:pPr lvl="1"/>
            <a:r>
              <a:rPr lang="en-US" dirty="0"/>
              <a:t>Lazy operations to build RDDs from other RDDs</a:t>
            </a:r>
          </a:p>
          <a:p>
            <a:pPr lvl="1"/>
            <a:r>
              <a:rPr lang="en-US" dirty="0"/>
              <a:t>Always creates a new RDD</a:t>
            </a:r>
            <a:endParaRPr lang="ro-RO" dirty="0"/>
          </a:p>
          <a:p>
            <a:r>
              <a:rPr lang="ro-RO" dirty="0" err="1"/>
              <a:t>Actions</a:t>
            </a:r>
            <a:r>
              <a:rPr lang="ro-RO" dirty="0"/>
              <a:t> on </a:t>
            </a:r>
            <a:r>
              <a:rPr lang="ro-RO" dirty="0" err="1"/>
              <a:t>RDDs</a:t>
            </a:r>
            <a:endParaRPr lang="ro-RO" dirty="0"/>
          </a:p>
          <a:p>
            <a:pPr lvl="1"/>
            <a:r>
              <a:rPr lang="ro-RO" dirty="0"/>
              <a:t>Count, </a:t>
            </a:r>
            <a:r>
              <a:rPr lang="ro-RO" dirty="0" err="1"/>
              <a:t>collect</a:t>
            </a:r>
            <a:r>
              <a:rPr lang="ro-RO" dirty="0"/>
              <a:t>, </a:t>
            </a:r>
            <a:r>
              <a:rPr lang="ro-RO" dirty="0" err="1"/>
              <a:t>save</a:t>
            </a:r>
            <a:endParaRPr lang="ro-RO" dirty="0"/>
          </a:p>
        </p:txBody>
      </p:sp>
      <p:sp>
        <p:nvSpPr>
          <p:cNvPr id="5" name="Footer Placeholder 4">
            <a:extLst>
              <a:ext uri="{FF2B5EF4-FFF2-40B4-BE49-F238E27FC236}">
                <a16:creationId xmlns:a16="http://schemas.microsoft.com/office/drawing/2014/main" id="{80DCB27C-5963-456C-B1F0-58FE240FB071}"/>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A52E0EC-64A1-48B0-8966-A255794715F3}"/>
              </a:ext>
            </a:extLst>
          </p:cNvPr>
          <p:cNvSpPr>
            <a:spLocks noGrp="1"/>
          </p:cNvSpPr>
          <p:nvPr>
            <p:ph type="sldNum" sz="quarter" idx="12"/>
          </p:nvPr>
        </p:nvSpPr>
        <p:spPr/>
        <p:txBody>
          <a:bodyPr/>
          <a:lstStyle/>
          <a:p>
            <a:pPr>
              <a:defRPr/>
            </a:pPr>
            <a:fld id="{88B97DED-8DB5-4EC6-A031-597F56F5B475}" type="slidenum">
              <a:rPr lang="ro-RO" altLang="en-US" smtClean="0"/>
              <a:pPr>
                <a:defRPr/>
              </a:pPr>
              <a:t>78</a:t>
            </a:fld>
            <a:endParaRPr lang="ro-RO" altLang="en-US"/>
          </a:p>
        </p:txBody>
      </p:sp>
    </p:spTree>
    <p:extLst>
      <p:ext uri="{BB962C8B-B14F-4D97-AF65-F5344CB8AC3E}">
        <p14:creationId xmlns:p14="http://schemas.microsoft.com/office/powerpoint/2010/main" val="5086768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F63AB-97E4-4CE8-B337-467E73F86FE9}"/>
              </a:ext>
            </a:extLst>
          </p:cNvPr>
          <p:cNvSpPr>
            <a:spLocks noGrp="1"/>
          </p:cNvSpPr>
          <p:nvPr>
            <p:ph type="title"/>
          </p:nvPr>
        </p:nvSpPr>
        <p:spPr/>
        <p:txBody>
          <a:bodyPr/>
          <a:lstStyle/>
          <a:p>
            <a:r>
              <a:rPr lang="ro-RO" dirty="0" err="1"/>
              <a:t>Spark</a:t>
            </a:r>
            <a:r>
              <a:rPr lang="ro-RO" dirty="0"/>
              <a:t> </a:t>
            </a:r>
            <a:r>
              <a:rPr lang="ro-RO" dirty="0" err="1"/>
              <a:t>overview</a:t>
            </a:r>
            <a:endParaRPr lang="ro-RO" dirty="0"/>
          </a:p>
        </p:txBody>
      </p:sp>
      <p:pic>
        <p:nvPicPr>
          <p:cNvPr id="7" name="Content Placeholder 6">
            <a:extLst>
              <a:ext uri="{FF2B5EF4-FFF2-40B4-BE49-F238E27FC236}">
                <a16:creationId xmlns:a16="http://schemas.microsoft.com/office/drawing/2014/main" id="{D30598A0-B9CF-4D74-928A-FA2D453F241D}"/>
              </a:ext>
            </a:extLst>
          </p:cNvPr>
          <p:cNvPicPr>
            <a:picLocks noGrp="1" noChangeAspect="1"/>
          </p:cNvPicPr>
          <p:nvPr>
            <p:ph idx="1"/>
          </p:nvPr>
        </p:nvPicPr>
        <p:blipFill>
          <a:blip r:embed="rId2"/>
          <a:stretch>
            <a:fillRect/>
          </a:stretch>
        </p:blipFill>
        <p:spPr>
          <a:xfrm>
            <a:off x="800100" y="1295400"/>
            <a:ext cx="7696200" cy="4648200"/>
          </a:xfrm>
          <a:prstGeom prst="rect">
            <a:avLst/>
          </a:prstGeom>
        </p:spPr>
      </p:pic>
      <p:sp>
        <p:nvSpPr>
          <p:cNvPr id="5" name="Footer Placeholder 4">
            <a:extLst>
              <a:ext uri="{FF2B5EF4-FFF2-40B4-BE49-F238E27FC236}">
                <a16:creationId xmlns:a16="http://schemas.microsoft.com/office/drawing/2014/main" id="{49BDC24C-3FE0-4B34-995C-21B0595CA9F5}"/>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F4696962-F71E-4491-B1D7-979CE9DE57BC}"/>
              </a:ext>
            </a:extLst>
          </p:cNvPr>
          <p:cNvSpPr>
            <a:spLocks noGrp="1"/>
          </p:cNvSpPr>
          <p:nvPr>
            <p:ph type="sldNum" sz="quarter" idx="12"/>
          </p:nvPr>
        </p:nvSpPr>
        <p:spPr/>
        <p:txBody>
          <a:bodyPr/>
          <a:lstStyle/>
          <a:p>
            <a:pPr>
              <a:defRPr/>
            </a:pPr>
            <a:fld id="{88B97DED-8DB5-4EC6-A031-597F56F5B475}" type="slidenum">
              <a:rPr lang="ro-RO" altLang="en-US" smtClean="0"/>
              <a:pPr>
                <a:defRPr/>
              </a:pPr>
              <a:t>79</a:t>
            </a:fld>
            <a:endParaRPr lang="ro-RO" altLang="en-US"/>
          </a:p>
        </p:txBody>
      </p:sp>
    </p:spTree>
    <p:extLst>
      <p:ext uri="{BB962C8B-B14F-4D97-AF65-F5344CB8AC3E}">
        <p14:creationId xmlns:p14="http://schemas.microsoft.com/office/powerpoint/2010/main" val="2614201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3604CDDA-FB70-7744-B060-17E8A3F3D1CA}"/>
              </a:ext>
            </a:extLst>
          </p:cNvPr>
          <p:cNvPicPr>
            <a:picLocks noGrp="1" noChangeAspect="1"/>
          </p:cNvPicPr>
          <p:nvPr>
            <p:ph idx="1"/>
          </p:nvPr>
        </p:nvPicPr>
        <p:blipFill>
          <a:blip r:embed="rId2"/>
          <a:stretch>
            <a:fillRect/>
          </a:stretch>
        </p:blipFill>
        <p:spPr>
          <a:xfrm>
            <a:off x="0" y="944563"/>
            <a:ext cx="9144000" cy="5608637"/>
          </a:xfrm>
        </p:spPr>
      </p:pic>
      <p:sp>
        <p:nvSpPr>
          <p:cNvPr id="2" name="Title 1">
            <a:extLst>
              <a:ext uri="{FF2B5EF4-FFF2-40B4-BE49-F238E27FC236}">
                <a16:creationId xmlns:a16="http://schemas.microsoft.com/office/drawing/2014/main" id="{7A761B59-56B5-5E44-8B1C-633DB98A65F5}"/>
              </a:ext>
            </a:extLst>
          </p:cNvPr>
          <p:cNvSpPr>
            <a:spLocks noGrp="1"/>
          </p:cNvSpPr>
          <p:nvPr>
            <p:ph type="title"/>
          </p:nvPr>
        </p:nvSpPr>
        <p:spPr/>
        <p:txBody>
          <a:bodyPr/>
          <a:lstStyle/>
          <a:p>
            <a:r>
              <a:rPr lang="en-US" dirty="0"/>
              <a:t>A brief history of Data Science</a:t>
            </a:r>
            <a:endParaRPr lang="en-RO" dirty="0"/>
          </a:p>
        </p:txBody>
      </p:sp>
      <p:sp>
        <p:nvSpPr>
          <p:cNvPr id="4" name="Footer Placeholder 3">
            <a:extLst>
              <a:ext uri="{FF2B5EF4-FFF2-40B4-BE49-F238E27FC236}">
                <a16:creationId xmlns:a16="http://schemas.microsoft.com/office/drawing/2014/main" id="{16EFA909-7B36-F841-8FCB-AC1A728B79A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0186BB15-4629-1A48-A3F5-28AC761F06FC}"/>
              </a:ext>
            </a:extLst>
          </p:cNvPr>
          <p:cNvSpPr>
            <a:spLocks noGrp="1"/>
          </p:cNvSpPr>
          <p:nvPr>
            <p:ph type="sldNum" sz="quarter" idx="12"/>
          </p:nvPr>
        </p:nvSpPr>
        <p:spPr/>
        <p:txBody>
          <a:bodyPr/>
          <a:lstStyle/>
          <a:p>
            <a:pPr>
              <a:defRPr/>
            </a:pPr>
            <a:fld id="{88B97DED-8DB5-4EC6-A031-597F56F5B475}" type="slidenum">
              <a:rPr lang="ro-RO" altLang="en-US" smtClean="0"/>
              <a:pPr>
                <a:defRPr/>
              </a:pPr>
              <a:t>8</a:t>
            </a:fld>
            <a:endParaRPr lang="ro-RO" altLang="en-US"/>
          </a:p>
        </p:txBody>
      </p:sp>
    </p:spTree>
    <p:extLst>
      <p:ext uri="{BB962C8B-B14F-4D97-AF65-F5344CB8AC3E}">
        <p14:creationId xmlns:p14="http://schemas.microsoft.com/office/powerpoint/2010/main" val="26318321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DF0C-8787-264B-B78B-8D3871A72F58}"/>
              </a:ext>
            </a:extLst>
          </p:cNvPr>
          <p:cNvSpPr>
            <a:spLocks noGrp="1"/>
          </p:cNvSpPr>
          <p:nvPr>
            <p:ph type="title"/>
          </p:nvPr>
        </p:nvSpPr>
        <p:spPr/>
        <p:txBody>
          <a:bodyPr/>
          <a:lstStyle/>
          <a:p>
            <a:r>
              <a:rPr lang="ro-RO" dirty="0"/>
              <a:t>YARN</a:t>
            </a:r>
          </a:p>
        </p:txBody>
      </p:sp>
      <p:sp>
        <p:nvSpPr>
          <p:cNvPr id="5" name="Footer Placeholder 4">
            <a:extLst>
              <a:ext uri="{FF2B5EF4-FFF2-40B4-BE49-F238E27FC236}">
                <a16:creationId xmlns:a16="http://schemas.microsoft.com/office/drawing/2014/main" id="{C93A529B-AB1D-7740-96E6-5F315B41E49F}"/>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02E9270-A622-7F44-8FD6-6C25CC4EF995}"/>
              </a:ext>
            </a:extLst>
          </p:cNvPr>
          <p:cNvSpPr>
            <a:spLocks noGrp="1"/>
          </p:cNvSpPr>
          <p:nvPr>
            <p:ph type="sldNum" sz="quarter" idx="12"/>
          </p:nvPr>
        </p:nvSpPr>
        <p:spPr/>
        <p:txBody>
          <a:bodyPr/>
          <a:lstStyle/>
          <a:p>
            <a:pPr>
              <a:defRPr/>
            </a:pPr>
            <a:fld id="{88B97DED-8DB5-4EC6-A031-597F56F5B475}" type="slidenum">
              <a:rPr lang="ro-RO" altLang="en-US" smtClean="0"/>
              <a:pPr>
                <a:defRPr/>
              </a:pPr>
              <a:t>80</a:t>
            </a:fld>
            <a:endParaRPr lang="ro-RO" altLang="en-US"/>
          </a:p>
        </p:txBody>
      </p:sp>
      <p:pic>
        <p:nvPicPr>
          <p:cNvPr id="8" name="Picture 7">
            <a:extLst>
              <a:ext uri="{FF2B5EF4-FFF2-40B4-BE49-F238E27FC236}">
                <a16:creationId xmlns:a16="http://schemas.microsoft.com/office/drawing/2014/main" id="{7F9D17A8-5AE4-444D-B182-19C221C3C40E}"/>
              </a:ext>
            </a:extLst>
          </p:cNvPr>
          <p:cNvPicPr>
            <a:picLocks noChangeAspect="1"/>
          </p:cNvPicPr>
          <p:nvPr/>
        </p:nvPicPr>
        <p:blipFill>
          <a:blip r:embed="rId2"/>
          <a:stretch>
            <a:fillRect/>
          </a:stretch>
        </p:blipFill>
        <p:spPr>
          <a:xfrm>
            <a:off x="381000" y="1447800"/>
            <a:ext cx="8550868" cy="4191000"/>
          </a:xfrm>
          <a:prstGeom prst="rect">
            <a:avLst/>
          </a:prstGeom>
        </p:spPr>
      </p:pic>
    </p:spTree>
    <p:extLst>
      <p:ext uri="{BB962C8B-B14F-4D97-AF65-F5344CB8AC3E}">
        <p14:creationId xmlns:p14="http://schemas.microsoft.com/office/powerpoint/2010/main" val="9082807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FFB5-71A2-401A-A5C1-510239440606}"/>
              </a:ext>
            </a:extLst>
          </p:cNvPr>
          <p:cNvSpPr>
            <a:spLocks noGrp="1"/>
          </p:cNvSpPr>
          <p:nvPr>
            <p:ph type="title"/>
          </p:nvPr>
        </p:nvSpPr>
        <p:spPr/>
        <p:txBody>
          <a:bodyPr/>
          <a:lstStyle/>
          <a:p>
            <a:r>
              <a:rPr lang="ro-RO" dirty="0"/>
              <a:t>MESOS </a:t>
            </a:r>
            <a:r>
              <a:rPr lang="ro-RO" dirty="0" err="1"/>
              <a:t>Architecture</a:t>
            </a:r>
            <a:endParaRPr lang="ro-RO" dirty="0"/>
          </a:p>
        </p:txBody>
      </p:sp>
      <p:pic>
        <p:nvPicPr>
          <p:cNvPr id="7" name="Content Placeholder 6">
            <a:extLst>
              <a:ext uri="{FF2B5EF4-FFF2-40B4-BE49-F238E27FC236}">
                <a16:creationId xmlns:a16="http://schemas.microsoft.com/office/drawing/2014/main" id="{E74E92E0-2CF7-49C7-BF24-ED2A43D3DFC3}"/>
              </a:ext>
            </a:extLst>
          </p:cNvPr>
          <p:cNvPicPr>
            <a:picLocks noGrp="1" noChangeAspect="1"/>
          </p:cNvPicPr>
          <p:nvPr>
            <p:ph idx="1"/>
          </p:nvPr>
        </p:nvPicPr>
        <p:blipFill>
          <a:blip r:embed="rId2"/>
          <a:stretch>
            <a:fillRect/>
          </a:stretch>
        </p:blipFill>
        <p:spPr>
          <a:xfrm>
            <a:off x="1622489" y="961292"/>
            <a:ext cx="5899020" cy="3962400"/>
          </a:xfrm>
          <a:prstGeom prst="rect">
            <a:avLst/>
          </a:prstGeom>
        </p:spPr>
      </p:pic>
      <p:sp>
        <p:nvSpPr>
          <p:cNvPr id="5" name="Footer Placeholder 4">
            <a:extLst>
              <a:ext uri="{FF2B5EF4-FFF2-40B4-BE49-F238E27FC236}">
                <a16:creationId xmlns:a16="http://schemas.microsoft.com/office/drawing/2014/main" id="{F9A925C3-B9A9-41C4-8A2C-99038C222E1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EE283CE-1127-4128-85D2-066938B029A8}"/>
              </a:ext>
            </a:extLst>
          </p:cNvPr>
          <p:cNvSpPr>
            <a:spLocks noGrp="1"/>
          </p:cNvSpPr>
          <p:nvPr>
            <p:ph type="sldNum" sz="quarter" idx="12"/>
          </p:nvPr>
        </p:nvSpPr>
        <p:spPr/>
        <p:txBody>
          <a:bodyPr/>
          <a:lstStyle/>
          <a:p>
            <a:pPr>
              <a:defRPr/>
            </a:pPr>
            <a:fld id="{88B97DED-8DB5-4EC6-A031-597F56F5B475}" type="slidenum">
              <a:rPr lang="ro-RO" altLang="en-US" smtClean="0"/>
              <a:pPr>
                <a:defRPr/>
              </a:pPr>
              <a:t>81</a:t>
            </a:fld>
            <a:endParaRPr lang="ro-RO" altLang="en-US"/>
          </a:p>
        </p:txBody>
      </p:sp>
      <p:sp>
        <p:nvSpPr>
          <p:cNvPr id="8" name="Rectangle 7">
            <a:extLst>
              <a:ext uri="{FF2B5EF4-FFF2-40B4-BE49-F238E27FC236}">
                <a16:creationId xmlns:a16="http://schemas.microsoft.com/office/drawing/2014/main" id="{F5F880EE-5634-4403-9E66-0D1974542007}"/>
              </a:ext>
            </a:extLst>
          </p:cNvPr>
          <p:cNvSpPr/>
          <p:nvPr/>
        </p:nvSpPr>
        <p:spPr>
          <a:xfrm>
            <a:off x="462378" y="4953000"/>
            <a:ext cx="8219243" cy="646331"/>
          </a:xfrm>
          <a:prstGeom prst="rect">
            <a:avLst/>
          </a:prstGeom>
        </p:spPr>
        <p:txBody>
          <a:bodyPr wrap="square">
            <a:spAutoFit/>
          </a:bodyPr>
          <a:lstStyle/>
          <a:p>
            <a:r>
              <a:rPr lang="en-US" b="1" dirty="0"/>
              <a:t>Apache </a:t>
            </a:r>
            <a:r>
              <a:rPr lang="en-US" b="1" dirty="0" err="1"/>
              <a:t>Mesos</a:t>
            </a:r>
            <a:r>
              <a:rPr lang="en-US" b="1" dirty="0"/>
              <a:t> </a:t>
            </a:r>
            <a:r>
              <a:rPr lang="en-US" dirty="0"/>
              <a:t>is an open source cluster manager that handles workloads in a distributed environment through dynamic resource sharing and isolation.</a:t>
            </a:r>
            <a:endParaRPr lang="ro-RO" dirty="0"/>
          </a:p>
        </p:txBody>
      </p:sp>
    </p:spTree>
    <p:extLst>
      <p:ext uri="{BB962C8B-B14F-4D97-AF65-F5344CB8AC3E}">
        <p14:creationId xmlns:p14="http://schemas.microsoft.com/office/powerpoint/2010/main" val="917384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0C5CD-4BCF-4523-BAD9-97507B368863}"/>
              </a:ext>
            </a:extLst>
          </p:cNvPr>
          <p:cNvSpPr>
            <a:spLocks noGrp="1"/>
          </p:cNvSpPr>
          <p:nvPr>
            <p:ph type="title"/>
          </p:nvPr>
        </p:nvSpPr>
        <p:spPr/>
        <p:txBody>
          <a:bodyPr/>
          <a:lstStyle/>
          <a:p>
            <a:r>
              <a:rPr lang="ro-RO" dirty="0"/>
              <a:t>Task </a:t>
            </a:r>
            <a:r>
              <a:rPr lang="ro-RO" dirty="0" err="1"/>
              <a:t>Scheduler</a:t>
            </a:r>
            <a:endParaRPr lang="ro-RO" dirty="0"/>
          </a:p>
        </p:txBody>
      </p:sp>
      <p:sp>
        <p:nvSpPr>
          <p:cNvPr id="3" name="Content Placeholder 2">
            <a:extLst>
              <a:ext uri="{FF2B5EF4-FFF2-40B4-BE49-F238E27FC236}">
                <a16:creationId xmlns:a16="http://schemas.microsoft.com/office/drawing/2014/main" id="{B07369E5-990E-483A-8745-85297EDA28A2}"/>
              </a:ext>
            </a:extLst>
          </p:cNvPr>
          <p:cNvSpPr>
            <a:spLocks noGrp="1"/>
          </p:cNvSpPr>
          <p:nvPr>
            <p:ph idx="1"/>
          </p:nvPr>
        </p:nvSpPr>
        <p:spPr/>
        <p:txBody>
          <a:bodyPr/>
          <a:lstStyle/>
          <a:p>
            <a:r>
              <a:rPr lang="en-US" dirty="0"/>
              <a:t>Supports general task graphs</a:t>
            </a:r>
          </a:p>
          <a:p>
            <a:r>
              <a:rPr lang="en-US" dirty="0"/>
              <a:t>Pipelines functions where</a:t>
            </a:r>
            <a:r>
              <a:rPr lang="ro-RO" dirty="0"/>
              <a:t> </a:t>
            </a:r>
            <a:r>
              <a:rPr lang="en-US" dirty="0"/>
              <a:t>possible</a:t>
            </a:r>
          </a:p>
          <a:p>
            <a:r>
              <a:rPr lang="en-US" dirty="0"/>
              <a:t>Cache-aware data reuse &amp;</a:t>
            </a:r>
            <a:r>
              <a:rPr lang="ro-RO" dirty="0"/>
              <a:t> </a:t>
            </a:r>
            <a:r>
              <a:rPr lang="en-US" dirty="0"/>
              <a:t>locality</a:t>
            </a:r>
          </a:p>
          <a:p>
            <a:r>
              <a:rPr lang="en-US" dirty="0"/>
              <a:t>Partitioning-aware to avoid</a:t>
            </a:r>
            <a:r>
              <a:rPr lang="ro-RO" dirty="0"/>
              <a:t> </a:t>
            </a:r>
            <a:r>
              <a:rPr lang="en-US" dirty="0"/>
              <a:t>shuffles</a:t>
            </a:r>
            <a:endParaRPr lang="ro-RO" dirty="0"/>
          </a:p>
          <a:p>
            <a:r>
              <a:rPr lang="en-US" dirty="0"/>
              <a:t>MESOS provides resource </a:t>
            </a:r>
          </a:p>
          <a:p>
            <a:pPr marL="0" indent="0">
              <a:buNone/>
            </a:pPr>
            <a:r>
              <a:rPr lang="en-US" dirty="0"/>
              <a:t>allocation (offer resources to </a:t>
            </a:r>
          </a:p>
          <a:p>
            <a:pPr marL="0" indent="0">
              <a:buNone/>
            </a:pPr>
            <a:r>
              <a:rPr lang="en-US" dirty="0"/>
              <a:t>framework, accept/reject by </a:t>
            </a:r>
          </a:p>
          <a:p>
            <a:pPr marL="0" indent="0">
              <a:buNone/>
            </a:pPr>
            <a:r>
              <a:rPr lang="en-US" dirty="0"/>
              <a:t>framework scheduler)</a:t>
            </a:r>
          </a:p>
        </p:txBody>
      </p:sp>
      <p:sp>
        <p:nvSpPr>
          <p:cNvPr id="5" name="Footer Placeholder 4">
            <a:extLst>
              <a:ext uri="{FF2B5EF4-FFF2-40B4-BE49-F238E27FC236}">
                <a16:creationId xmlns:a16="http://schemas.microsoft.com/office/drawing/2014/main" id="{611066AA-3463-4CEB-B562-82CD53894390}"/>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2E28418-9CAB-4209-B94F-C83425738808}"/>
              </a:ext>
            </a:extLst>
          </p:cNvPr>
          <p:cNvSpPr>
            <a:spLocks noGrp="1"/>
          </p:cNvSpPr>
          <p:nvPr>
            <p:ph type="sldNum" sz="quarter" idx="12"/>
          </p:nvPr>
        </p:nvSpPr>
        <p:spPr/>
        <p:txBody>
          <a:bodyPr/>
          <a:lstStyle/>
          <a:p>
            <a:pPr>
              <a:defRPr/>
            </a:pPr>
            <a:fld id="{88B97DED-8DB5-4EC6-A031-597F56F5B475}" type="slidenum">
              <a:rPr lang="ro-RO" altLang="en-US" smtClean="0"/>
              <a:pPr>
                <a:defRPr/>
              </a:pPr>
              <a:t>82</a:t>
            </a:fld>
            <a:endParaRPr lang="ro-RO" altLang="en-US"/>
          </a:p>
        </p:txBody>
      </p:sp>
      <p:pic>
        <p:nvPicPr>
          <p:cNvPr id="7" name="Picture 6">
            <a:extLst>
              <a:ext uri="{FF2B5EF4-FFF2-40B4-BE49-F238E27FC236}">
                <a16:creationId xmlns:a16="http://schemas.microsoft.com/office/drawing/2014/main" id="{15A583BE-129E-4686-874A-7FF0848AE0CE}"/>
              </a:ext>
            </a:extLst>
          </p:cNvPr>
          <p:cNvPicPr>
            <a:picLocks noChangeAspect="1"/>
          </p:cNvPicPr>
          <p:nvPr/>
        </p:nvPicPr>
        <p:blipFill>
          <a:blip r:embed="rId2"/>
          <a:stretch>
            <a:fillRect/>
          </a:stretch>
        </p:blipFill>
        <p:spPr>
          <a:xfrm>
            <a:off x="5205600" y="2552666"/>
            <a:ext cx="3457200" cy="3924334"/>
          </a:xfrm>
          <a:prstGeom prst="rect">
            <a:avLst/>
          </a:prstGeom>
        </p:spPr>
      </p:pic>
    </p:spTree>
    <p:extLst>
      <p:ext uri="{BB962C8B-B14F-4D97-AF65-F5344CB8AC3E}">
        <p14:creationId xmlns:p14="http://schemas.microsoft.com/office/powerpoint/2010/main" val="3207431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F82F-922F-4F06-87B7-25331990B134}"/>
              </a:ext>
            </a:extLst>
          </p:cNvPr>
          <p:cNvSpPr>
            <a:spLocks noGrp="1"/>
          </p:cNvSpPr>
          <p:nvPr>
            <p:ph type="title"/>
          </p:nvPr>
        </p:nvSpPr>
        <p:spPr/>
        <p:txBody>
          <a:bodyPr/>
          <a:lstStyle/>
          <a:p>
            <a:r>
              <a:rPr lang="ro-RO" dirty="0" err="1"/>
              <a:t>Implementing</a:t>
            </a:r>
            <a:r>
              <a:rPr lang="ro-RO" dirty="0"/>
              <a:t> </a:t>
            </a:r>
            <a:r>
              <a:rPr lang="ro-RO" dirty="0" err="1"/>
              <a:t>Spark</a:t>
            </a:r>
            <a:r>
              <a:rPr lang="ro-RO" dirty="0"/>
              <a:t> </a:t>
            </a:r>
            <a:r>
              <a:rPr lang="ro-RO" dirty="0" err="1"/>
              <a:t>Algorithms</a:t>
            </a:r>
            <a:endParaRPr lang="ro-RO" dirty="0"/>
          </a:p>
        </p:txBody>
      </p:sp>
      <p:sp>
        <p:nvSpPr>
          <p:cNvPr id="3" name="Content Placeholder 2">
            <a:extLst>
              <a:ext uri="{FF2B5EF4-FFF2-40B4-BE49-F238E27FC236}">
                <a16:creationId xmlns:a16="http://schemas.microsoft.com/office/drawing/2014/main" id="{2DB72135-FE13-4E15-8920-985A9862180C}"/>
              </a:ext>
            </a:extLst>
          </p:cNvPr>
          <p:cNvSpPr>
            <a:spLocks noGrp="1"/>
          </p:cNvSpPr>
          <p:nvPr>
            <p:ph idx="1"/>
          </p:nvPr>
        </p:nvSpPr>
        <p:spPr/>
        <p:txBody>
          <a:bodyPr/>
          <a:lstStyle/>
          <a:p>
            <a:r>
              <a:rPr lang="en-US" b="1" dirty="0"/>
              <a:t>Broadcast everything</a:t>
            </a:r>
          </a:p>
          <a:p>
            <a:pPr lvl="1"/>
            <a:r>
              <a:rPr lang="en-US" dirty="0"/>
              <a:t>Master broadcasts data and initial models</a:t>
            </a:r>
          </a:p>
          <a:p>
            <a:pPr lvl="1"/>
            <a:r>
              <a:rPr lang="en-US" dirty="0"/>
              <a:t>At each iteration updated models are broadcast by master (driver program)</a:t>
            </a:r>
          </a:p>
          <a:p>
            <a:pPr lvl="1"/>
            <a:r>
              <a:rPr lang="en-US" dirty="0"/>
              <a:t>Does not scale well due to communication overhead</a:t>
            </a:r>
          </a:p>
          <a:p>
            <a:r>
              <a:rPr lang="en-US" b="1" dirty="0"/>
              <a:t>Data parallel </a:t>
            </a:r>
          </a:p>
          <a:p>
            <a:pPr lvl="1"/>
            <a:r>
              <a:rPr lang="en-US" dirty="0"/>
              <a:t>Worker loads data</a:t>
            </a:r>
          </a:p>
          <a:p>
            <a:pPr lvl="1"/>
            <a:r>
              <a:rPr lang="en-US" dirty="0"/>
              <a:t>Master broadcasts initial models</a:t>
            </a:r>
          </a:p>
          <a:p>
            <a:pPr lvl="1"/>
            <a:r>
              <a:rPr lang="en-US" dirty="0"/>
              <a:t>At each iteration updated models are broadcast by master</a:t>
            </a:r>
          </a:p>
          <a:p>
            <a:pPr lvl="1"/>
            <a:r>
              <a:rPr lang="en-US" dirty="0"/>
              <a:t>Works for large datasets, because data is available to workers</a:t>
            </a:r>
          </a:p>
          <a:p>
            <a:r>
              <a:rPr lang="en-US" b="1" dirty="0"/>
              <a:t>Fully parallel</a:t>
            </a:r>
          </a:p>
          <a:p>
            <a:pPr lvl="1"/>
            <a:r>
              <a:rPr lang="en-US" dirty="0"/>
              <a:t>Workers load data and they instantiate the models</a:t>
            </a:r>
          </a:p>
          <a:p>
            <a:pPr lvl="1"/>
            <a:r>
              <a:rPr lang="en-US" dirty="0"/>
              <a:t>At each iteration, models are shared via join between workers</a:t>
            </a:r>
          </a:p>
          <a:p>
            <a:pPr lvl="1"/>
            <a:r>
              <a:rPr lang="en-US" dirty="0"/>
              <a:t>Much better scalability</a:t>
            </a:r>
            <a:endParaRPr lang="ro-RO" dirty="0"/>
          </a:p>
        </p:txBody>
      </p:sp>
      <p:sp>
        <p:nvSpPr>
          <p:cNvPr id="5" name="Footer Placeholder 4">
            <a:extLst>
              <a:ext uri="{FF2B5EF4-FFF2-40B4-BE49-F238E27FC236}">
                <a16:creationId xmlns:a16="http://schemas.microsoft.com/office/drawing/2014/main" id="{9250816F-315A-4065-BEE4-847C2DD69FB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D576C073-E9B4-47DB-810C-FE60C88C6F52}"/>
              </a:ext>
            </a:extLst>
          </p:cNvPr>
          <p:cNvSpPr>
            <a:spLocks noGrp="1"/>
          </p:cNvSpPr>
          <p:nvPr>
            <p:ph type="sldNum" sz="quarter" idx="12"/>
          </p:nvPr>
        </p:nvSpPr>
        <p:spPr/>
        <p:txBody>
          <a:bodyPr/>
          <a:lstStyle/>
          <a:p>
            <a:pPr>
              <a:defRPr/>
            </a:pPr>
            <a:fld id="{88B97DED-8DB5-4EC6-A031-597F56F5B475}" type="slidenum">
              <a:rPr lang="ro-RO" altLang="en-US" smtClean="0"/>
              <a:pPr>
                <a:defRPr/>
              </a:pPr>
              <a:t>83</a:t>
            </a:fld>
            <a:endParaRPr lang="ro-RO" altLang="en-US"/>
          </a:p>
        </p:txBody>
      </p:sp>
    </p:spTree>
    <p:extLst>
      <p:ext uri="{BB962C8B-B14F-4D97-AF65-F5344CB8AC3E}">
        <p14:creationId xmlns:p14="http://schemas.microsoft.com/office/powerpoint/2010/main" val="25812707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98B9B-9ABB-4D2C-AC43-95C366ACC8E0}"/>
              </a:ext>
            </a:extLst>
          </p:cNvPr>
          <p:cNvSpPr>
            <a:spLocks noGrp="1"/>
          </p:cNvSpPr>
          <p:nvPr>
            <p:ph type="title"/>
          </p:nvPr>
        </p:nvSpPr>
        <p:spPr/>
        <p:txBody>
          <a:bodyPr/>
          <a:lstStyle/>
          <a:p>
            <a:r>
              <a:rPr lang="ro-RO" dirty="0" err="1"/>
              <a:t>Machine</a:t>
            </a:r>
            <a:r>
              <a:rPr lang="ro-RO" dirty="0"/>
              <a:t> </a:t>
            </a:r>
            <a:r>
              <a:rPr lang="ro-RO" dirty="0" err="1"/>
              <a:t>Learning</a:t>
            </a:r>
            <a:r>
              <a:rPr lang="ro-RO" dirty="0"/>
              <a:t> </a:t>
            </a:r>
            <a:r>
              <a:rPr lang="ro-RO" dirty="0" err="1"/>
              <a:t>and</a:t>
            </a:r>
            <a:r>
              <a:rPr lang="ro-RO" dirty="0"/>
              <a:t> </a:t>
            </a:r>
            <a:r>
              <a:rPr lang="ro-RO" dirty="0" err="1"/>
              <a:t>Spark</a:t>
            </a:r>
            <a:endParaRPr lang="ro-RO" dirty="0"/>
          </a:p>
        </p:txBody>
      </p:sp>
      <p:sp>
        <p:nvSpPr>
          <p:cNvPr id="3" name="Content Placeholder 2">
            <a:extLst>
              <a:ext uri="{FF2B5EF4-FFF2-40B4-BE49-F238E27FC236}">
                <a16:creationId xmlns:a16="http://schemas.microsoft.com/office/drawing/2014/main" id="{168E0CFF-B43B-4A28-86CF-1FE40F3FD21F}"/>
              </a:ext>
            </a:extLst>
          </p:cNvPr>
          <p:cNvSpPr>
            <a:spLocks noGrp="1"/>
          </p:cNvSpPr>
          <p:nvPr>
            <p:ph idx="1"/>
          </p:nvPr>
        </p:nvSpPr>
        <p:spPr/>
        <p:txBody>
          <a:bodyPr/>
          <a:lstStyle/>
          <a:p>
            <a:r>
              <a:rPr lang="en-US" dirty="0"/>
              <a:t>Spark RDDs support efficient data sharing</a:t>
            </a:r>
          </a:p>
          <a:p>
            <a:r>
              <a:rPr lang="en-US" dirty="0"/>
              <a:t>In-memory caching increases performance</a:t>
            </a:r>
          </a:p>
          <a:p>
            <a:pPr lvl="1"/>
            <a:r>
              <a:rPr lang="en-US" dirty="0"/>
              <a:t>Reported to have performance of up to 100 times</a:t>
            </a:r>
            <a:r>
              <a:rPr lang="ro-RO" dirty="0"/>
              <a:t> </a:t>
            </a:r>
            <a:r>
              <a:rPr lang="en-US" dirty="0"/>
              <a:t>faster than Hadoop in memory or 10 times faster on</a:t>
            </a:r>
            <a:r>
              <a:rPr lang="ro-RO" dirty="0"/>
              <a:t> </a:t>
            </a:r>
            <a:r>
              <a:rPr lang="en-US" dirty="0"/>
              <a:t>disk</a:t>
            </a:r>
          </a:p>
          <a:p>
            <a:r>
              <a:rPr lang="en-US" dirty="0"/>
              <a:t>High-level programming interface for complex</a:t>
            </a:r>
            <a:r>
              <a:rPr lang="ro-RO" dirty="0"/>
              <a:t> </a:t>
            </a:r>
            <a:r>
              <a:rPr lang="en-US" dirty="0"/>
              <a:t>algorithms</a:t>
            </a:r>
            <a:endParaRPr lang="ro-RO" dirty="0"/>
          </a:p>
        </p:txBody>
      </p:sp>
      <p:sp>
        <p:nvSpPr>
          <p:cNvPr id="5" name="Footer Placeholder 4">
            <a:extLst>
              <a:ext uri="{FF2B5EF4-FFF2-40B4-BE49-F238E27FC236}">
                <a16:creationId xmlns:a16="http://schemas.microsoft.com/office/drawing/2014/main" id="{31A16276-CA3A-47CF-A288-57841C0041FF}"/>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D0ABF66-D66A-4B97-917A-0B4538B6CE4A}"/>
              </a:ext>
            </a:extLst>
          </p:cNvPr>
          <p:cNvSpPr>
            <a:spLocks noGrp="1"/>
          </p:cNvSpPr>
          <p:nvPr>
            <p:ph type="sldNum" sz="quarter" idx="12"/>
          </p:nvPr>
        </p:nvSpPr>
        <p:spPr/>
        <p:txBody>
          <a:bodyPr/>
          <a:lstStyle/>
          <a:p>
            <a:pPr>
              <a:defRPr/>
            </a:pPr>
            <a:fld id="{88B97DED-8DB5-4EC6-A031-597F56F5B475}" type="slidenum">
              <a:rPr lang="ro-RO" altLang="en-US" smtClean="0"/>
              <a:pPr>
                <a:defRPr/>
              </a:pPr>
              <a:t>84</a:t>
            </a:fld>
            <a:endParaRPr lang="ro-RO" altLang="en-US"/>
          </a:p>
        </p:txBody>
      </p:sp>
      <p:pic>
        <p:nvPicPr>
          <p:cNvPr id="8" name="Picture 7">
            <a:extLst>
              <a:ext uri="{FF2B5EF4-FFF2-40B4-BE49-F238E27FC236}">
                <a16:creationId xmlns:a16="http://schemas.microsoft.com/office/drawing/2014/main" id="{A8D79A94-D5A9-472E-B6C0-A804F3519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3200400"/>
            <a:ext cx="5715000" cy="3067050"/>
          </a:xfrm>
          <a:prstGeom prst="rect">
            <a:avLst/>
          </a:prstGeom>
        </p:spPr>
      </p:pic>
    </p:spTree>
    <p:extLst>
      <p:ext uri="{BB962C8B-B14F-4D97-AF65-F5344CB8AC3E}">
        <p14:creationId xmlns:p14="http://schemas.microsoft.com/office/powerpoint/2010/main" val="9599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39F8-F2F7-418E-91BA-56CFF80A0B65}"/>
              </a:ext>
            </a:extLst>
          </p:cNvPr>
          <p:cNvSpPr>
            <a:spLocks noGrp="1"/>
          </p:cNvSpPr>
          <p:nvPr>
            <p:ph type="title"/>
          </p:nvPr>
        </p:nvSpPr>
        <p:spPr/>
        <p:txBody>
          <a:bodyPr/>
          <a:lstStyle/>
          <a:p>
            <a:r>
              <a:rPr lang="ro-RO" dirty="0" err="1"/>
              <a:t>MLBase</a:t>
            </a:r>
            <a:r>
              <a:rPr lang="ro-RO" dirty="0"/>
              <a:t> </a:t>
            </a:r>
            <a:r>
              <a:rPr lang="ro-RO" dirty="0" err="1"/>
              <a:t>and</a:t>
            </a:r>
            <a:r>
              <a:rPr lang="ro-RO" dirty="0"/>
              <a:t> </a:t>
            </a:r>
            <a:r>
              <a:rPr lang="ro-RO" dirty="0" err="1"/>
              <a:t>MLlib</a:t>
            </a:r>
            <a:endParaRPr lang="ro-RO" dirty="0"/>
          </a:p>
        </p:txBody>
      </p:sp>
      <p:sp>
        <p:nvSpPr>
          <p:cNvPr id="3" name="Content Placeholder 2">
            <a:extLst>
              <a:ext uri="{FF2B5EF4-FFF2-40B4-BE49-F238E27FC236}">
                <a16:creationId xmlns:a16="http://schemas.microsoft.com/office/drawing/2014/main" id="{D55B5126-51CF-4F24-BE8C-33A9CDC3C0E5}"/>
              </a:ext>
            </a:extLst>
          </p:cNvPr>
          <p:cNvSpPr>
            <a:spLocks noGrp="1"/>
          </p:cNvSpPr>
          <p:nvPr>
            <p:ph idx="1"/>
          </p:nvPr>
        </p:nvSpPr>
        <p:spPr/>
        <p:txBody>
          <a:bodyPr/>
          <a:lstStyle/>
          <a:p>
            <a:r>
              <a:rPr lang="en-US" dirty="0" err="1"/>
              <a:t>MLBase</a:t>
            </a:r>
            <a:r>
              <a:rPr lang="en-US" dirty="0"/>
              <a:t> has been designed for simplifying the development of</a:t>
            </a:r>
          </a:p>
          <a:p>
            <a:pPr marL="0" indent="0">
              <a:buNone/>
            </a:pPr>
            <a:r>
              <a:rPr lang="en-US" dirty="0"/>
              <a:t>machine learning pipelines:</a:t>
            </a:r>
          </a:p>
          <a:p>
            <a:pPr lvl="1"/>
            <a:r>
              <a:rPr lang="en-US" dirty="0" err="1"/>
              <a:t>MLlib</a:t>
            </a:r>
            <a:r>
              <a:rPr lang="en-US" dirty="0"/>
              <a:t> is a machine learning library</a:t>
            </a:r>
          </a:p>
          <a:p>
            <a:pPr lvl="1"/>
            <a:r>
              <a:rPr lang="en-US" dirty="0"/>
              <a:t>MLI (ML Developer API) is an API for machine learning</a:t>
            </a:r>
            <a:r>
              <a:rPr lang="ro-RO" dirty="0"/>
              <a:t> </a:t>
            </a:r>
            <a:r>
              <a:rPr lang="en-US" dirty="0"/>
              <a:t>development that aims to abstract low-level details from the</a:t>
            </a:r>
            <a:r>
              <a:rPr lang="ro-RO" dirty="0"/>
              <a:t> </a:t>
            </a:r>
            <a:r>
              <a:rPr lang="en-US" dirty="0"/>
              <a:t>developers</a:t>
            </a:r>
          </a:p>
          <a:p>
            <a:pPr lvl="1"/>
            <a:r>
              <a:rPr lang="en-US" dirty="0" err="1"/>
              <a:t>MLOpt</a:t>
            </a:r>
            <a:r>
              <a:rPr lang="en-US" dirty="0"/>
              <a:t> is a declarative layer that aims to automate the</a:t>
            </a:r>
            <a:r>
              <a:rPr lang="ro-RO" dirty="0"/>
              <a:t> </a:t>
            </a:r>
            <a:r>
              <a:rPr lang="en-US" dirty="0"/>
              <a:t>machine learning pipeline</a:t>
            </a:r>
            <a:endParaRPr lang="ro-RO" dirty="0"/>
          </a:p>
          <a:p>
            <a:pPr lvl="2"/>
            <a:r>
              <a:rPr lang="en-US" dirty="0"/>
              <a:t>The idea is that the system searches feature extractors and</a:t>
            </a:r>
            <a:r>
              <a:rPr lang="ro-RO" dirty="0"/>
              <a:t> </a:t>
            </a:r>
            <a:r>
              <a:rPr lang="en-US" dirty="0"/>
              <a:t>models best fit for the ML task</a:t>
            </a:r>
            <a:endParaRPr lang="ro-RO" dirty="0"/>
          </a:p>
        </p:txBody>
      </p:sp>
      <p:sp>
        <p:nvSpPr>
          <p:cNvPr id="5" name="Footer Placeholder 4">
            <a:extLst>
              <a:ext uri="{FF2B5EF4-FFF2-40B4-BE49-F238E27FC236}">
                <a16:creationId xmlns:a16="http://schemas.microsoft.com/office/drawing/2014/main" id="{FEB7EF78-44A4-4CC3-8055-919CC1C71C76}"/>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93ABE868-590C-441D-98BC-16B01C5ACBB1}"/>
              </a:ext>
            </a:extLst>
          </p:cNvPr>
          <p:cNvSpPr>
            <a:spLocks noGrp="1"/>
          </p:cNvSpPr>
          <p:nvPr>
            <p:ph type="sldNum" sz="quarter" idx="12"/>
          </p:nvPr>
        </p:nvSpPr>
        <p:spPr/>
        <p:txBody>
          <a:bodyPr/>
          <a:lstStyle/>
          <a:p>
            <a:pPr>
              <a:defRPr/>
            </a:pPr>
            <a:fld id="{88B97DED-8DB5-4EC6-A031-597F56F5B475}" type="slidenum">
              <a:rPr lang="ro-RO" altLang="en-US" smtClean="0"/>
              <a:pPr>
                <a:defRPr/>
              </a:pPr>
              <a:t>85</a:t>
            </a:fld>
            <a:endParaRPr lang="ro-RO" altLang="en-US"/>
          </a:p>
        </p:txBody>
      </p:sp>
      <p:pic>
        <p:nvPicPr>
          <p:cNvPr id="7" name="Picture 6">
            <a:extLst>
              <a:ext uri="{FF2B5EF4-FFF2-40B4-BE49-F238E27FC236}">
                <a16:creationId xmlns:a16="http://schemas.microsoft.com/office/drawing/2014/main" id="{E08FE0CC-53A8-492F-A5B7-4F2D795F834B}"/>
              </a:ext>
            </a:extLst>
          </p:cNvPr>
          <p:cNvPicPr>
            <a:picLocks noChangeAspect="1"/>
          </p:cNvPicPr>
          <p:nvPr/>
        </p:nvPicPr>
        <p:blipFill>
          <a:blip r:embed="rId2"/>
          <a:stretch>
            <a:fillRect/>
          </a:stretch>
        </p:blipFill>
        <p:spPr>
          <a:xfrm>
            <a:off x="1676400" y="4845818"/>
            <a:ext cx="2760600" cy="1370300"/>
          </a:xfrm>
          <a:prstGeom prst="rect">
            <a:avLst/>
          </a:prstGeom>
        </p:spPr>
      </p:pic>
      <p:pic>
        <p:nvPicPr>
          <p:cNvPr id="8" name="Picture 7">
            <a:extLst>
              <a:ext uri="{FF2B5EF4-FFF2-40B4-BE49-F238E27FC236}">
                <a16:creationId xmlns:a16="http://schemas.microsoft.com/office/drawing/2014/main" id="{B2854B62-BAE9-4055-BC61-A719DFE3D4BD}"/>
              </a:ext>
            </a:extLst>
          </p:cNvPr>
          <p:cNvPicPr>
            <a:picLocks noChangeAspect="1"/>
          </p:cNvPicPr>
          <p:nvPr/>
        </p:nvPicPr>
        <p:blipFill>
          <a:blip r:embed="rId3"/>
          <a:stretch>
            <a:fillRect/>
          </a:stretch>
        </p:blipFill>
        <p:spPr>
          <a:xfrm>
            <a:off x="5181000" y="4836940"/>
            <a:ext cx="2838000" cy="1370300"/>
          </a:xfrm>
          <a:prstGeom prst="rect">
            <a:avLst/>
          </a:prstGeom>
        </p:spPr>
      </p:pic>
    </p:spTree>
    <p:extLst>
      <p:ext uri="{BB962C8B-B14F-4D97-AF65-F5344CB8AC3E}">
        <p14:creationId xmlns:p14="http://schemas.microsoft.com/office/powerpoint/2010/main" val="2243619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8A44-238A-4260-B231-6C45CC54634B}"/>
              </a:ext>
            </a:extLst>
          </p:cNvPr>
          <p:cNvSpPr>
            <a:spLocks noGrp="1"/>
          </p:cNvSpPr>
          <p:nvPr>
            <p:ph type="title"/>
          </p:nvPr>
        </p:nvSpPr>
        <p:spPr/>
        <p:txBody>
          <a:bodyPr/>
          <a:lstStyle/>
          <a:p>
            <a:r>
              <a:rPr lang="ro-RO" dirty="0" err="1"/>
              <a:t>Graph-Parallel</a:t>
            </a:r>
            <a:r>
              <a:rPr lang="ro-RO" dirty="0"/>
              <a:t> Systems</a:t>
            </a:r>
          </a:p>
        </p:txBody>
      </p:sp>
      <p:sp>
        <p:nvSpPr>
          <p:cNvPr id="3" name="Content Placeholder 2">
            <a:extLst>
              <a:ext uri="{FF2B5EF4-FFF2-40B4-BE49-F238E27FC236}">
                <a16:creationId xmlns:a16="http://schemas.microsoft.com/office/drawing/2014/main" id="{3D74F833-13DB-4A4B-B60C-FD6B43947112}"/>
              </a:ext>
            </a:extLst>
          </p:cNvPr>
          <p:cNvSpPr>
            <a:spLocks noGrp="1"/>
          </p:cNvSpPr>
          <p:nvPr>
            <p:ph idx="1"/>
          </p:nvPr>
        </p:nvSpPr>
        <p:spPr/>
        <p:txBody>
          <a:bodyPr/>
          <a:lstStyle/>
          <a:p>
            <a:r>
              <a:rPr lang="ro-RO" dirty="0" err="1"/>
              <a:t>Graph-based</a:t>
            </a:r>
            <a:r>
              <a:rPr lang="ro-RO" dirty="0"/>
              <a:t> </a:t>
            </a:r>
            <a:r>
              <a:rPr lang="ro-RO" dirty="0" err="1"/>
              <a:t>computation</a:t>
            </a:r>
            <a:r>
              <a:rPr lang="ro-RO" dirty="0"/>
              <a:t> </a:t>
            </a:r>
            <a:r>
              <a:rPr lang="ro-RO" dirty="0" err="1"/>
              <a:t>depends</a:t>
            </a:r>
            <a:r>
              <a:rPr lang="ro-RO" dirty="0"/>
              <a:t> </a:t>
            </a:r>
            <a:r>
              <a:rPr lang="ro-RO" dirty="0" err="1"/>
              <a:t>only</a:t>
            </a:r>
            <a:r>
              <a:rPr lang="ro-RO" dirty="0"/>
              <a:t> on </a:t>
            </a:r>
            <a:r>
              <a:rPr lang="ro-RO" dirty="0" err="1"/>
              <a:t>the</a:t>
            </a:r>
            <a:r>
              <a:rPr lang="ro-RO" dirty="0"/>
              <a:t> </a:t>
            </a:r>
            <a:r>
              <a:rPr lang="ro-RO" dirty="0" err="1"/>
              <a:t>neighbors</a:t>
            </a:r>
            <a:r>
              <a:rPr lang="ro-RO" dirty="0"/>
              <a:t> of a</a:t>
            </a:r>
          </a:p>
          <a:p>
            <a:pPr marL="0" indent="0">
              <a:buNone/>
            </a:pPr>
            <a:r>
              <a:rPr lang="ro-RO" dirty="0"/>
              <a:t>particular vertex</a:t>
            </a:r>
          </a:p>
          <a:p>
            <a:pPr lvl="1"/>
            <a:r>
              <a:rPr lang="ro-RO" dirty="0"/>
              <a:t>“</a:t>
            </a:r>
            <a:r>
              <a:rPr lang="ro-RO" dirty="0" err="1"/>
              <a:t>Think</a:t>
            </a:r>
            <a:r>
              <a:rPr lang="ro-RO" dirty="0"/>
              <a:t> </a:t>
            </a:r>
            <a:r>
              <a:rPr lang="ro-RO" dirty="0" err="1"/>
              <a:t>like</a:t>
            </a:r>
            <a:r>
              <a:rPr lang="ro-RO" dirty="0"/>
              <a:t> a Vertex.” – </a:t>
            </a:r>
            <a:r>
              <a:rPr lang="ro-RO" dirty="0" err="1"/>
              <a:t>Pregel</a:t>
            </a:r>
            <a:r>
              <a:rPr lang="ro-RO" dirty="0"/>
              <a:t> (SIGMOD 2010)</a:t>
            </a:r>
          </a:p>
          <a:p>
            <a:r>
              <a:rPr lang="ro-RO" dirty="0"/>
              <a:t>Systems </a:t>
            </a:r>
            <a:r>
              <a:rPr lang="ro-RO" dirty="0" err="1"/>
              <a:t>with</a:t>
            </a:r>
            <a:r>
              <a:rPr lang="ro-RO" dirty="0"/>
              <a:t> </a:t>
            </a:r>
            <a:r>
              <a:rPr lang="ro-RO" dirty="0" err="1"/>
              <a:t>specialized</a:t>
            </a:r>
            <a:r>
              <a:rPr lang="ro-RO" dirty="0"/>
              <a:t> </a:t>
            </a:r>
            <a:r>
              <a:rPr lang="ro-RO" dirty="0" err="1"/>
              <a:t>APIs</a:t>
            </a:r>
            <a:r>
              <a:rPr lang="ro-RO" dirty="0"/>
              <a:t> </a:t>
            </a:r>
            <a:r>
              <a:rPr lang="ro-RO" dirty="0" err="1"/>
              <a:t>to</a:t>
            </a:r>
            <a:r>
              <a:rPr lang="ro-RO" dirty="0"/>
              <a:t> </a:t>
            </a:r>
            <a:r>
              <a:rPr lang="ro-RO" dirty="0" err="1"/>
              <a:t>simplify</a:t>
            </a:r>
            <a:r>
              <a:rPr lang="ro-RO" dirty="0"/>
              <a:t> </a:t>
            </a:r>
            <a:r>
              <a:rPr lang="ro-RO" dirty="0" err="1"/>
              <a:t>graph</a:t>
            </a:r>
            <a:r>
              <a:rPr lang="ro-RO" dirty="0"/>
              <a:t> </a:t>
            </a:r>
            <a:r>
              <a:rPr lang="ro-RO" dirty="0" err="1"/>
              <a:t>processing</a:t>
            </a:r>
            <a:endParaRPr lang="ro-RO" dirty="0"/>
          </a:p>
          <a:p>
            <a:pPr lvl="1"/>
            <a:r>
              <a:rPr lang="ro-RO" b="1" dirty="0" err="1"/>
              <a:t>Pregel</a:t>
            </a:r>
            <a:r>
              <a:rPr lang="ro-RO" b="1" dirty="0"/>
              <a:t> </a:t>
            </a:r>
            <a:r>
              <a:rPr lang="ro-RO" b="1" dirty="0" err="1"/>
              <a:t>from</a:t>
            </a:r>
            <a:r>
              <a:rPr lang="ro-RO" b="1" dirty="0"/>
              <a:t> Google</a:t>
            </a:r>
          </a:p>
          <a:p>
            <a:pPr lvl="2"/>
            <a:r>
              <a:rPr lang="ro-RO" dirty="0" err="1"/>
              <a:t>Push</a:t>
            </a:r>
            <a:r>
              <a:rPr lang="ro-RO" dirty="0"/>
              <a:t> </a:t>
            </a:r>
            <a:r>
              <a:rPr lang="ro-RO" dirty="0" err="1"/>
              <a:t>abstraction</a:t>
            </a:r>
            <a:r>
              <a:rPr lang="ro-RO" dirty="0"/>
              <a:t>: Vertex </a:t>
            </a:r>
            <a:r>
              <a:rPr lang="ro-RO" dirty="0" err="1"/>
              <a:t>programs</a:t>
            </a:r>
            <a:r>
              <a:rPr lang="ro-RO" dirty="0"/>
              <a:t> </a:t>
            </a:r>
            <a:r>
              <a:rPr lang="ro-RO" dirty="0" err="1"/>
              <a:t>interact</a:t>
            </a:r>
            <a:r>
              <a:rPr lang="ro-RO" dirty="0"/>
              <a:t> </a:t>
            </a:r>
            <a:r>
              <a:rPr lang="ro-RO" dirty="0" err="1"/>
              <a:t>by</a:t>
            </a:r>
            <a:r>
              <a:rPr lang="ro-RO" dirty="0"/>
              <a:t> </a:t>
            </a:r>
            <a:r>
              <a:rPr lang="ro-RO" dirty="0" err="1"/>
              <a:t>sending</a:t>
            </a:r>
            <a:r>
              <a:rPr lang="ro-RO" dirty="0"/>
              <a:t> </a:t>
            </a:r>
            <a:r>
              <a:rPr lang="ro-RO" dirty="0" err="1"/>
              <a:t>messages</a:t>
            </a:r>
            <a:endParaRPr lang="ro-RO" dirty="0"/>
          </a:p>
          <a:p>
            <a:pPr lvl="2"/>
            <a:r>
              <a:rPr lang="ro-RO" dirty="0" err="1"/>
              <a:t>Receive</a:t>
            </a:r>
            <a:r>
              <a:rPr lang="ro-RO" dirty="0"/>
              <a:t> </a:t>
            </a:r>
            <a:r>
              <a:rPr lang="ro-RO" dirty="0" err="1"/>
              <a:t>msgs</a:t>
            </a:r>
            <a:r>
              <a:rPr lang="ro-RO" dirty="0"/>
              <a:t>, </a:t>
            </a:r>
            <a:r>
              <a:rPr lang="ro-RO" dirty="0" err="1"/>
              <a:t>process</a:t>
            </a:r>
            <a:r>
              <a:rPr lang="ro-RO" dirty="0"/>
              <a:t>, </a:t>
            </a:r>
            <a:r>
              <a:rPr lang="ro-RO" dirty="0" err="1"/>
              <a:t>send</a:t>
            </a:r>
            <a:r>
              <a:rPr lang="ro-RO" dirty="0"/>
              <a:t> </a:t>
            </a:r>
            <a:r>
              <a:rPr lang="ro-RO" dirty="0" err="1"/>
              <a:t>msgs</a:t>
            </a:r>
            <a:endParaRPr lang="ro-RO" dirty="0"/>
          </a:p>
          <a:p>
            <a:r>
              <a:rPr lang="ro-RO" b="1" dirty="0" err="1"/>
              <a:t>GraphLab</a:t>
            </a:r>
            <a:endParaRPr lang="ro-RO" b="1" dirty="0"/>
          </a:p>
          <a:p>
            <a:pPr lvl="1"/>
            <a:r>
              <a:rPr lang="ro-RO" dirty="0" err="1"/>
              <a:t>Pull</a:t>
            </a:r>
            <a:r>
              <a:rPr lang="ro-RO" dirty="0"/>
              <a:t> </a:t>
            </a:r>
            <a:r>
              <a:rPr lang="ro-RO" dirty="0" err="1"/>
              <a:t>abstraction</a:t>
            </a:r>
            <a:r>
              <a:rPr lang="ro-RO" dirty="0"/>
              <a:t>: Vertex </a:t>
            </a:r>
            <a:r>
              <a:rPr lang="ro-RO" dirty="0" err="1"/>
              <a:t>programs</a:t>
            </a:r>
            <a:r>
              <a:rPr lang="ro-RO" dirty="0"/>
              <a:t> </a:t>
            </a:r>
            <a:r>
              <a:rPr lang="ro-RO" dirty="0" err="1"/>
              <a:t>access</a:t>
            </a:r>
            <a:r>
              <a:rPr lang="ro-RO" dirty="0"/>
              <a:t> </a:t>
            </a:r>
            <a:r>
              <a:rPr lang="ro-RO" dirty="0" err="1"/>
              <a:t>adjacent</a:t>
            </a:r>
            <a:r>
              <a:rPr lang="ro-RO" dirty="0"/>
              <a:t> </a:t>
            </a:r>
            <a:r>
              <a:rPr lang="ro-RO" dirty="0" err="1"/>
              <a:t>vertices</a:t>
            </a:r>
            <a:r>
              <a:rPr lang="ro-RO" dirty="0"/>
              <a:t> </a:t>
            </a:r>
            <a:r>
              <a:rPr lang="ro-RO" dirty="0" err="1"/>
              <a:t>and</a:t>
            </a:r>
            <a:r>
              <a:rPr lang="ro-RO" dirty="0"/>
              <a:t> </a:t>
            </a:r>
            <a:r>
              <a:rPr lang="ro-RO" dirty="0" err="1"/>
              <a:t>edges</a:t>
            </a:r>
            <a:endParaRPr lang="ro-RO" dirty="0"/>
          </a:p>
          <a:p>
            <a:pPr lvl="1"/>
            <a:r>
              <a:rPr lang="ro-RO" dirty="0" err="1"/>
              <a:t>Foreach</a:t>
            </a:r>
            <a:r>
              <a:rPr lang="ro-RO" dirty="0"/>
              <a:t> (j in </a:t>
            </a:r>
            <a:r>
              <a:rPr lang="ro-RO" dirty="0" err="1"/>
              <a:t>neighbours</a:t>
            </a:r>
            <a:r>
              <a:rPr lang="ro-RO" dirty="0"/>
              <a:t>) calculate </a:t>
            </a:r>
            <a:r>
              <a:rPr lang="ro-RO" dirty="0" err="1"/>
              <a:t>pagerank</a:t>
            </a:r>
            <a:r>
              <a:rPr lang="ro-RO" dirty="0"/>
              <a:t> total for j</a:t>
            </a:r>
          </a:p>
        </p:txBody>
      </p:sp>
      <p:sp>
        <p:nvSpPr>
          <p:cNvPr id="5" name="Footer Placeholder 4">
            <a:extLst>
              <a:ext uri="{FF2B5EF4-FFF2-40B4-BE49-F238E27FC236}">
                <a16:creationId xmlns:a16="http://schemas.microsoft.com/office/drawing/2014/main" id="{0062B2BA-F838-4C2E-BD4A-036755E5E691}"/>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4924739-0F4D-4C41-A43C-7739C994C377}"/>
              </a:ext>
            </a:extLst>
          </p:cNvPr>
          <p:cNvSpPr>
            <a:spLocks noGrp="1"/>
          </p:cNvSpPr>
          <p:nvPr>
            <p:ph type="sldNum" sz="quarter" idx="12"/>
          </p:nvPr>
        </p:nvSpPr>
        <p:spPr/>
        <p:txBody>
          <a:bodyPr/>
          <a:lstStyle/>
          <a:p>
            <a:pPr>
              <a:defRPr/>
            </a:pPr>
            <a:fld id="{88B97DED-8DB5-4EC6-A031-597F56F5B475}" type="slidenum">
              <a:rPr lang="ro-RO" altLang="en-US" smtClean="0"/>
              <a:pPr>
                <a:defRPr/>
              </a:pPr>
              <a:t>86</a:t>
            </a:fld>
            <a:endParaRPr lang="ro-RO" altLang="en-US"/>
          </a:p>
        </p:txBody>
      </p:sp>
    </p:spTree>
    <p:extLst>
      <p:ext uri="{BB962C8B-B14F-4D97-AF65-F5344CB8AC3E}">
        <p14:creationId xmlns:p14="http://schemas.microsoft.com/office/powerpoint/2010/main" val="9032333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97780-280F-4635-A3EA-D67ED9052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514600"/>
            <a:ext cx="5943227" cy="3631703"/>
          </a:xfrm>
          <a:prstGeom prst="rect">
            <a:avLst/>
          </a:prstGeom>
        </p:spPr>
      </p:pic>
      <p:sp>
        <p:nvSpPr>
          <p:cNvPr id="2" name="Title 1">
            <a:extLst>
              <a:ext uri="{FF2B5EF4-FFF2-40B4-BE49-F238E27FC236}">
                <a16:creationId xmlns:a16="http://schemas.microsoft.com/office/drawing/2014/main" id="{EF1F1E18-1FD7-49D2-BD32-5D5B312A1F5C}"/>
              </a:ext>
            </a:extLst>
          </p:cNvPr>
          <p:cNvSpPr>
            <a:spLocks noGrp="1"/>
          </p:cNvSpPr>
          <p:nvPr>
            <p:ph type="title"/>
          </p:nvPr>
        </p:nvSpPr>
        <p:spPr/>
        <p:txBody>
          <a:bodyPr/>
          <a:lstStyle/>
          <a:p>
            <a:r>
              <a:rPr lang="ro-RO" dirty="0" err="1"/>
              <a:t>GraphX</a:t>
            </a:r>
            <a:endParaRPr lang="ro-RO" dirty="0"/>
          </a:p>
        </p:txBody>
      </p:sp>
      <p:sp>
        <p:nvSpPr>
          <p:cNvPr id="3" name="Content Placeholder 2">
            <a:extLst>
              <a:ext uri="{FF2B5EF4-FFF2-40B4-BE49-F238E27FC236}">
                <a16:creationId xmlns:a16="http://schemas.microsoft.com/office/drawing/2014/main" id="{EB25DF54-5897-408A-B456-1F1CECE9E938}"/>
              </a:ext>
            </a:extLst>
          </p:cNvPr>
          <p:cNvSpPr>
            <a:spLocks noGrp="1"/>
          </p:cNvSpPr>
          <p:nvPr>
            <p:ph idx="1"/>
          </p:nvPr>
        </p:nvSpPr>
        <p:spPr/>
        <p:txBody>
          <a:bodyPr/>
          <a:lstStyle/>
          <a:p>
            <a:r>
              <a:rPr lang="en-US" sz="2000" dirty="0"/>
              <a:t>Separation of system support for each view (table,</a:t>
            </a:r>
            <a:r>
              <a:rPr lang="ro-RO" sz="2000" dirty="0"/>
              <a:t> </a:t>
            </a:r>
            <a:r>
              <a:rPr lang="en-US" sz="2000" dirty="0"/>
              <a:t>graph) involves expensive data movement and</a:t>
            </a:r>
            <a:r>
              <a:rPr lang="ro-RO" sz="2000" dirty="0"/>
              <a:t> </a:t>
            </a:r>
            <a:r>
              <a:rPr lang="en-US" sz="2000" dirty="0"/>
              <a:t>duplication</a:t>
            </a:r>
          </a:p>
          <a:p>
            <a:r>
              <a:rPr lang="en-US" sz="2000" dirty="0" err="1"/>
              <a:t>GraphX</a:t>
            </a:r>
            <a:r>
              <a:rPr lang="en-US" sz="2000" dirty="0"/>
              <a:t> makes tables and graphs views of the same</a:t>
            </a:r>
            <a:r>
              <a:rPr lang="ro-RO" sz="2000" dirty="0"/>
              <a:t> </a:t>
            </a:r>
            <a:r>
              <a:rPr lang="en-US" sz="2000" dirty="0"/>
              <a:t>physical data</a:t>
            </a:r>
          </a:p>
          <a:p>
            <a:r>
              <a:rPr lang="en-US" sz="2000" dirty="0"/>
              <a:t>The views have</a:t>
            </a:r>
            <a:endParaRPr lang="ro-RO" sz="2000" dirty="0"/>
          </a:p>
          <a:p>
            <a:pPr marL="0" indent="0">
              <a:buNone/>
            </a:pPr>
            <a:r>
              <a:rPr lang="en-US" sz="2000" dirty="0"/>
              <a:t> their own optimized </a:t>
            </a:r>
            <a:endParaRPr lang="ro-RO" sz="2000" dirty="0"/>
          </a:p>
          <a:p>
            <a:pPr marL="0" indent="0">
              <a:buNone/>
            </a:pPr>
            <a:r>
              <a:rPr lang="en-US" sz="2000" dirty="0"/>
              <a:t>semantics</a:t>
            </a:r>
          </a:p>
          <a:p>
            <a:pPr lvl="1"/>
            <a:r>
              <a:rPr lang="en-US" sz="1800" dirty="0"/>
              <a:t>Table operators </a:t>
            </a:r>
            <a:endParaRPr lang="ro-RO" sz="1800" dirty="0"/>
          </a:p>
          <a:p>
            <a:pPr marL="457200" lvl="1" indent="0">
              <a:buNone/>
            </a:pPr>
            <a:r>
              <a:rPr lang="en-US" sz="1800" dirty="0"/>
              <a:t>inherited from Spark</a:t>
            </a:r>
          </a:p>
          <a:p>
            <a:pPr lvl="1"/>
            <a:r>
              <a:rPr lang="en-US" sz="1800" dirty="0"/>
              <a:t>Graph operators </a:t>
            </a:r>
            <a:endParaRPr lang="ro-RO" sz="1800" dirty="0"/>
          </a:p>
          <a:p>
            <a:pPr marL="457200" lvl="1" indent="0">
              <a:buNone/>
            </a:pPr>
            <a:r>
              <a:rPr lang="en-US" sz="1800" dirty="0"/>
              <a:t>form relational</a:t>
            </a:r>
            <a:r>
              <a:rPr lang="ro-RO" sz="1800" dirty="0"/>
              <a:t> </a:t>
            </a:r>
            <a:r>
              <a:rPr lang="en-US" sz="1800" dirty="0"/>
              <a:t> algebra</a:t>
            </a:r>
            <a:endParaRPr lang="ro-RO" sz="1800" dirty="0"/>
          </a:p>
          <a:p>
            <a:pPr lvl="1"/>
            <a:endParaRPr lang="ro-RO" dirty="0"/>
          </a:p>
        </p:txBody>
      </p:sp>
      <p:sp>
        <p:nvSpPr>
          <p:cNvPr id="5" name="Footer Placeholder 4">
            <a:extLst>
              <a:ext uri="{FF2B5EF4-FFF2-40B4-BE49-F238E27FC236}">
                <a16:creationId xmlns:a16="http://schemas.microsoft.com/office/drawing/2014/main" id="{9E447B5C-573E-4C61-AF8F-66F59171593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F48853EF-6597-4675-8D65-E681203A2A2A}"/>
              </a:ext>
            </a:extLst>
          </p:cNvPr>
          <p:cNvSpPr>
            <a:spLocks noGrp="1"/>
          </p:cNvSpPr>
          <p:nvPr>
            <p:ph type="sldNum" sz="quarter" idx="12"/>
          </p:nvPr>
        </p:nvSpPr>
        <p:spPr/>
        <p:txBody>
          <a:bodyPr/>
          <a:lstStyle/>
          <a:p>
            <a:pPr>
              <a:defRPr/>
            </a:pPr>
            <a:fld id="{88B97DED-8DB5-4EC6-A031-597F56F5B475}" type="slidenum">
              <a:rPr lang="ro-RO" altLang="en-US" smtClean="0"/>
              <a:pPr>
                <a:defRPr/>
              </a:pPr>
              <a:t>87</a:t>
            </a:fld>
            <a:endParaRPr lang="ro-RO" altLang="en-US"/>
          </a:p>
        </p:txBody>
      </p:sp>
    </p:spTree>
    <p:extLst>
      <p:ext uri="{BB962C8B-B14F-4D97-AF65-F5344CB8AC3E}">
        <p14:creationId xmlns:p14="http://schemas.microsoft.com/office/powerpoint/2010/main" val="19957581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9044-BF3B-4CAD-9EE0-8B437E3473FD}"/>
              </a:ext>
            </a:extLst>
          </p:cNvPr>
          <p:cNvSpPr>
            <a:spLocks noGrp="1"/>
          </p:cNvSpPr>
          <p:nvPr>
            <p:ph type="title"/>
          </p:nvPr>
        </p:nvSpPr>
        <p:spPr>
          <a:xfrm>
            <a:off x="381000" y="457200"/>
            <a:ext cx="8382000" cy="914400"/>
          </a:xfrm>
        </p:spPr>
        <p:txBody>
          <a:bodyPr/>
          <a:lstStyle/>
          <a:p>
            <a:r>
              <a:rPr lang="ro-RO" dirty="0"/>
              <a:t>Performance </a:t>
            </a:r>
            <a:r>
              <a:rPr lang="ro-RO" dirty="0" err="1"/>
              <a:t>Gains</a:t>
            </a:r>
            <a:r>
              <a:rPr lang="ro-RO" dirty="0"/>
              <a:t> for </a:t>
            </a:r>
            <a:r>
              <a:rPr lang="ro-RO" dirty="0" err="1"/>
              <a:t>PageRank</a:t>
            </a:r>
            <a:r>
              <a:rPr lang="ro-RO" dirty="0"/>
              <a:t> </a:t>
            </a:r>
            <a:r>
              <a:rPr lang="ro-RO" dirty="0" err="1"/>
              <a:t>Revisited</a:t>
            </a:r>
            <a:endParaRPr lang="ro-RO" dirty="0"/>
          </a:p>
        </p:txBody>
      </p:sp>
      <p:sp>
        <p:nvSpPr>
          <p:cNvPr id="3" name="Content Placeholder 2">
            <a:extLst>
              <a:ext uri="{FF2B5EF4-FFF2-40B4-BE49-F238E27FC236}">
                <a16:creationId xmlns:a16="http://schemas.microsoft.com/office/drawing/2014/main" id="{CF2226FE-C8AB-4914-81B4-AA283079FCB7}"/>
              </a:ext>
            </a:extLst>
          </p:cNvPr>
          <p:cNvSpPr>
            <a:spLocks noGrp="1"/>
          </p:cNvSpPr>
          <p:nvPr>
            <p:ph idx="1"/>
          </p:nvPr>
        </p:nvSpPr>
        <p:spPr>
          <a:xfrm>
            <a:off x="381000" y="1401192"/>
            <a:ext cx="8382000" cy="4800600"/>
          </a:xfrm>
        </p:spPr>
        <p:txBody>
          <a:bodyPr/>
          <a:lstStyle/>
          <a:p>
            <a:r>
              <a:rPr lang="en-US" dirty="0"/>
              <a:t>Spark is reported to be 4x faster than Hadoop</a:t>
            </a:r>
          </a:p>
          <a:p>
            <a:r>
              <a:rPr lang="en-US" dirty="0" err="1"/>
              <a:t>Graphlab</a:t>
            </a:r>
            <a:r>
              <a:rPr lang="en-US" dirty="0"/>
              <a:t> is 16x faster than Spark</a:t>
            </a:r>
          </a:p>
          <a:p>
            <a:r>
              <a:rPr lang="en-US" dirty="0" err="1"/>
              <a:t>GraphX</a:t>
            </a:r>
            <a:r>
              <a:rPr lang="en-US" dirty="0"/>
              <a:t> is roughly 3x slower than </a:t>
            </a:r>
            <a:r>
              <a:rPr lang="en-US" dirty="0" err="1"/>
              <a:t>Graphlab</a:t>
            </a:r>
            <a:endParaRPr lang="en-US" dirty="0"/>
          </a:p>
          <a:p>
            <a:r>
              <a:rPr lang="en-US" dirty="0" err="1"/>
              <a:t>GraphX</a:t>
            </a:r>
            <a:r>
              <a:rPr lang="en-US" dirty="0"/>
              <a:t> is reported to compare </a:t>
            </a:r>
            <a:r>
              <a:rPr lang="en-US" dirty="0" err="1"/>
              <a:t>favourably</a:t>
            </a:r>
            <a:r>
              <a:rPr lang="en-US" dirty="0"/>
              <a:t> to </a:t>
            </a:r>
            <a:r>
              <a:rPr lang="en-US" dirty="0" err="1"/>
              <a:t>Graphlab</a:t>
            </a:r>
            <a:r>
              <a:rPr lang="en-US" dirty="0"/>
              <a:t> with</a:t>
            </a:r>
          </a:p>
          <a:p>
            <a:pPr marL="0" indent="0">
              <a:buNone/>
            </a:pPr>
            <a:r>
              <a:rPr lang="en-US" dirty="0"/>
              <a:t>pipelines (raw -&gt; hyperlink -&gt; </a:t>
            </a:r>
            <a:r>
              <a:rPr lang="en-US" dirty="0" err="1"/>
              <a:t>pagerank</a:t>
            </a:r>
            <a:r>
              <a:rPr lang="en-US" dirty="0"/>
              <a:t> -&gt; top 20)</a:t>
            </a:r>
          </a:p>
          <a:p>
            <a:r>
              <a:rPr lang="en-US" dirty="0"/>
              <a:t>Graph structure can be exploited for significant</a:t>
            </a:r>
            <a:r>
              <a:rPr lang="ro-RO" dirty="0"/>
              <a:t> </a:t>
            </a:r>
            <a:r>
              <a:rPr lang="en-US" dirty="0"/>
              <a:t>performance gains</a:t>
            </a:r>
            <a:endParaRPr lang="ro-RO" dirty="0"/>
          </a:p>
        </p:txBody>
      </p:sp>
      <p:sp>
        <p:nvSpPr>
          <p:cNvPr id="5" name="Footer Placeholder 4">
            <a:extLst>
              <a:ext uri="{FF2B5EF4-FFF2-40B4-BE49-F238E27FC236}">
                <a16:creationId xmlns:a16="http://schemas.microsoft.com/office/drawing/2014/main" id="{D225BEFF-09DD-482E-B494-4ACA179012C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BABB45B-6238-4903-9203-C6CD53B1CDED}"/>
              </a:ext>
            </a:extLst>
          </p:cNvPr>
          <p:cNvSpPr>
            <a:spLocks noGrp="1"/>
          </p:cNvSpPr>
          <p:nvPr>
            <p:ph type="sldNum" sz="quarter" idx="12"/>
          </p:nvPr>
        </p:nvSpPr>
        <p:spPr/>
        <p:txBody>
          <a:bodyPr/>
          <a:lstStyle/>
          <a:p>
            <a:pPr>
              <a:defRPr/>
            </a:pPr>
            <a:fld id="{88B97DED-8DB5-4EC6-A031-597F56F5B475}" type="slidenum">
              <a:rPr lang="ro-RO" altLang="en-US" smtClean="0"/>
              <a:pPr>
                <a:defRPr/>
              </a:pPr>
              <a:t>88</a:t>
            </a:fld>
            <a:endParaRPr lang="ro-RO" altLang="en-US"/>
          </a:p>
        </p:txBody>
      </p:sp>
    </p:spTree>
    <p:extLst>
      <p:ext uri="{BB962C8B-B14F-4D97-AF65-F5344CB8AC3E}">
        <p14:creationId xmlns:p14="http://schemas.microsoft.com/office/powerpoint/2010/main" val="35651866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41B1EB-89FD-4FF7-A4DC-27AD2DD75E1B}"/>
              </a:ext>
            </a:extLst>
          </p:cNvPr>
          <p:cNvPicPr>
            <a:picLocks noChangeAspect="1"/>
          </p:cNvPicPr>
          <p:nvPr/>
        </p:nvPicPr>
        <p:blipFill>
          <a:blip r:embed="rId2"/>
          <a:stretch>
            <a:fillRect/>
          </a:stretch>
        </p:blipFill>
        <p:spPr bwMode="auto">
          <a:xfrm>
            <a:off x="3130176" y="3048000"/>
            <a:ext cx="6013824"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592386D-3F64-45DE-9306-F504F7C80DC7}"/>
              </a:ext>
            </a:extLst>
          </p:cNvPr>
          <p:cNvSpPr>
            <a:spLocks noGrp="1"/>
          </p:cNvSpPr>
          <p:nvPr>
            <p:ph type="title"/>
          </p:nvPr>
        </p:nvSpPr>
        <p:spPr/>
        <p:txBody>
          <a:bodyPr/>
          <a:lstStyle/>
          <a:p>
            <a:r>
              <a:rPr lang="ro-RO" dirty="0" err="1"/>
              <a:t>Spark</a:t>
            </a:r>
            <a:r>
              <a:rPr lang="ro-RO" dirty="0"/>
              <a:t> </a:t>
            </a:r>
            <a:r>
              <a:rPr lang="ro-RO" dirty="0" err="1"/>
              <a:t>Streaming</a:t>
            </a:r>
            <a:endParaRPr lang="ro-RO" dirty="0"/>
          </a:p>
        </p:txBody>
      </p:sp>
      <p:sp>
        <p:nvSpPr>
          <p:cNvPr id="3" name="Content Placeholder 2">
            <a:extLst>
              <a:ext uri="{FF2B5EF4-FFF2-40B4-BE49-F238E27FC236}">
                <a16:creationId xmlns:a16="http://schemas.microsoft.com/office/drawing/2014/main" id="{9A4FD45E-B754-48F1-A16C-657346967200}"/>
              </a:ext>
            </a:extLst>
          </p:cNvPr>
          <p:cNvSpPr>
            <a:spLocks noGrp="1"/>
          </p:cNvSpPr>
          <p:nvPr>
            <p:ph idx="1"/>
          </p:nvPr>
        </p:nvSpPr>
        <p:spPr/>
        <p:txBody>
          <a:bodyPr/>
          <a:lstStyle/>
          <a:p>
            <a:r>
              <a:rPr lang="en-US" sz="2000" dirty="0"/>
              <a:t>Spark extension of accepting and processing of streaming</a:t>
            </a:r>
            <a:r>
              <a:rPr lang="ro-RO" sz="2000" dirty="0"/>
              <a:t> </a:t>
            </a:r>
            <a:r>
              <a:rPr lang="en-US" sz="2000" dirty="0"/>
              <a:t>high-throughput live data streams</a:t>
            </a:r>
          </a:p>
          <a:p>
            <a:r>
              <a:rPr lang="en-US" sz="2000" dirty="0"/>
              <a:t>Data is accepted from various sources</a:t>
            </a:r>
            <a:endParaRPr lang="ro-RO" sz="2000" dirty="0"/>
          </a:p>
          <a:p>
            <a:pPr lvl="1"/>
            <a:r>
              <a:rPr lang="en-US" sz="1800" dirty="0"/>
              <a:t>Kafka, Flume, TCP sockets, Twitter, …</a:t>
            </a:r>
          </a:p>
          <a:p>
            <a:r>
              <a:rPr lang="en-US" sz="2000" dirty="0"/>
              <a:t>Machine learning algorithms and graph processing algorithms</a:t>
            </a:r>
            <a:r>
              <a:rPr lang="ro-RO" sz="2000" dirty="0"/>
              <a:t>	</a:t>
            </a:r>
            <a:r>
              <a:rPr lang="en-US" sz="2000" dirty="0"/>
              <a:t>can be applied for the streams</a:t>
            </a:r>
          </a:p>
          <a:p>
            <a:r>
              <a:rPr lang="en-US" sz="2000" dirty="0"/>
              <a:t>Similar systems</a:t>
            </a:r>
            <a:endParaRPr lang="ro-RO" sz="2000" dirty="0"/>
          </a:p>
          <a:p>
            <a:pPr lvl="1"/>
            <a:r>
              <a:rPr lang="en-US" sz="1800" dirty="0"/>
              <a:t>Twitter (Storm),</a:t>
            </a:r>
          </a:p>
          <a:p>
            <a:pPr marL="457200" lvl="1" indent="0">
              <a:buNone/>
            </a:pPr>
            <a:r>
              <a:rPr lang="en-US" sz="1800" dirty="0"/>
              <a:t>Google (</a:t>
            </a:r>
            <a:r>
              <a:rPr lang="en-US" sz="1800" dirty="0" err="1"/>
              <a:t>MillWheel</a:t>
            </a:r>
            <a:r>
              <a:rPr lang="en-US" sz="1800" dirty="0"/>
              <a:t>),</a:t>
            </a:r>
          </a:p>
          <a:p>
            <a:pPr marL="457200" lvl="1" indent="0">
              <a:buNone/>
            </a:pPr>
            <a:r>
              <a:rPr lang="en-US" sz="1800" dirty="0"/>
              <a:t>Yahoo! (S4)</a:t>
            </a:r>
            <a:endParaRPr lang="ro-RO" sz="1800" dirty="0"/>
          </a:p>
        </p:txBody>
      </p:sp>
      <p:sp>
        <p:nvSpPr>
          <p:cNvPr id="5" name="Footer Placeholder 4">
            <a:extLst>
              <a:ext uri="{FF2B5EF4-FFF2-40B4-BE49-F238E27FC236}">
                <a16:creationId xmlns:a16="http://schemas.microsoft.com/office/drawing/2014/main" id="{A21357BB-367D-4181-A299-FED5E3EB86D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65F11C7-96E1-49F5-9147-1A7B3BB1BD35}"/>
              </a:ext>
            </a:extLst>
          </p:cNvPr>
          <p:cNvSpPr>
            <a:spLocks noGrp="1"/>
          </p:cNvSpPr>
          <p:nvPr>
            <p:ph type="sldNum" sz="quarter" idx="12"/>
          </p:nvPr>
        </p:nvSpPr>
        <p:spPr/>
        <p:txBody>
          <a:bodyPr/>
          <a:lstStyle/>
          <a:p>
            <a:pPr>
              <a:defRPr/>
            </a:pPr>
            <a:fld id="{88B97DED-8DB5-4EC6-A031-597F56F5B475}" type="slidenum">
              <a:rPr lang="ro-RO" altLang="en-US" smtClean="0"/>
              <a:pPr>
                <a:defRPr/>
              </a:pPr>
              <a:t>89</a:t>
            </a:fld>
            <a:endParaRPr lang="ro-RO" altLang="en-US"/>
          </a:p>
        </p:txBody>
      </p:sp>
    </p:spTree>
    <p:extLst>
      <p:ext uri="{BB962C8B-B14F-4D97-AF65-F5344CB8AC3E}">
        <p14:creationId xmlns:p14="http://schemas.microsoft.com/office/powerpoint/2010/main" val="2429093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Timeline v2.0</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9</a:t>
            </a:fld>
            <a:endParaRPr lang="ro-RO" altLang="en-US"/>
          </a:p>
        </p:txBody>
      </p:sp>
      <p:pic>
        <p:nvPicPr>
          <p:cNvPr id="7" name="Content Placeholder 6" descr="Timeline&#10;&#10;Description automatically generated">
            <a:extLst>
              <a:ext uri="{FF2B5EF4-FFF2-40B4-BE49-F238E27FC236}">
                <a16:creationId xmlns:a16="http://schemas.microsoft.com/office/drawing/2014/main" id="{D87A0F61-1483-3F4F-BACB-8BBE7AFB2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76400"/>
            <a:ext cx="9144000" cy="4267200"/>
          </a:xfrm>
        </p:spPr>
      </p:pic>
      <p:sp>
        <p:nvSpPr>
          <p:cNvPr id="8" name="Rectangle 7">
            <a:extLst>
              <a:ext uri="{FF2B5EF4-FFF2-40B4-BE49-F238E27FC236}">
                <a16:creationId xmlns:a16="http://schemas.microsoft.com/office/drawing/2014/main" id="{7D192B9E-C53F-CC40-80A7-DB9BB61A8E1A}"/>
              </a:ext>
            </a:extLst>
          </p:cNvPr>
          <p:cNvSpPr/>
          <p:nvPr/>
        </p:nvSpPr>
        <p:spPr>
          <a:xfrm>
            <a:off x="6263283" y="5943600"/>
            <a:ext cx="2905795" cy="369332"/>
          </a:xfrm>
          <a:prstGeom prst="rect">
            <a:avLst/>
          </a:prstGeom>
        </p:spPr>
        <p:txBody>
          <a:bodyPr wrap="none">
            <a:spAutoFit/>
          </a:bodyPr>
          <a:lstStyle/>
          <a:p>
            <a:r>
              <a:rPr lang="en-GB" dirty="0">
                <a:solidFill>
                  <a:srgbClr val="757575"/>
                </a:solidFill>
                <a:latin typeface="sohne"/>
              </a:rPr>
              <a:t>Illustration by </a:t>
            </a:r>
            <a:r>
              <a:rPr lang="en-GB" u="sng" dirty="0">
                <a:latin typeface="sohne"/>
                <a:hlinkClick r:id="rId3"/>
              </a:rPr>
              <a:t>Héizel Vázquez</a:t>
            </a:r>
            <a:endParaRPr lang="en-RO" dirty="0"/>
          </a:p>
        </p:txBody>
      </p:sp>
    </p:spTree>
    <p:extLst>
      <p:ext uri="{BB962C8B-B14F-4D97-AF65-F5344CB8AC3E}">
        <p14:creationId xmlns:p14="http://schemas.microsoft.com/office/powerpoint/2010/main" val="10306707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74C02-2BEB-4980-9202-C73EF384234A}"/>
              </a:ext>
            </a:extLst>
          </p:cNvPr>
          <p:cNvSpPr>
            <a:spLocks noGrp="1"/>
          </p:cNvSpPr>
          <p:nvPr>
            <p:ph type="title"/>
          </p:nvPr>
        </p:nvSpPr>
        <p:spPr/>
        <p:txBody>
          <a:bodyPr/>
          <a:lstStyle/>
          <a:p>
            <a:r>
              <a:rPr lang="ro-RO" dirty="0" err="1"/>
              <a:t>Stream</a:t>
            </a:r>
            <a:r>
              <a:rPr lang="ro-RO" dirty="0"/>
              <a:t> </a:t>
            </a:r>
            <a:r>
              <a:rPr lang="ro-RO" dirty="0" err="1"/>
              <a:t>Processing</a:t>
            </a:r>
            <a:r>
              <a:rPr lang="ro-RO" dirty="0"/>
              <a:t>: </a:t>
            </a:r>
            <a:r>
              <a:rPr lang="ro-RO" dirty="0" err="1"/>
              <a:t>Discretized</a:t>
            </a:r>
            <a:endParaRPr lang="ro-RO" dirty="0"/>
          </a:p>
        </p:txBody>
      </p:sp>
      <p:sp>
        <p:nvSpPr>
          <p:cNvPr id="3" name="Content Placeholder 2">
            <a:extLst>
              <a:ext uri="{FF2B5EF4-FFF2-40B4-BE49-F238E27FC236}">
                <a16:creationId xmlns:a16="http://schemas.microsoft.com/office/drawing/2014/main" id="{D78DB9F4-1CFD-46E0-AAD8-C71ED5C343CA}"/>
              </a:ext>
            </a:extLst>
          </p:cNvPr>
          <p:cNvSpPr>
            <a:spLocks noGrp="1"/>
          </p:cNvSpPr>
          <p:nvPr>
            <p:ph idx="1"/>
          </p:nvPr>
        </p:nvSpPr>
        <p:spPr/>
        <p:txBody>
          <a:bodyPr/>
          <a:lstStyle/>
          <a:p>
            <a:r>
              <a:rPr lang="en-US" sz="2000" dirty="0"/>
              <a:t>Streaming computation: a series of very small</a:t>
            </a:r>
            <a:r>
              <a:rPr lang="ro-RO" sz="2000" dirty="0"/>
              <a:t> </a:t>
            </a:r>
            <a:r>
              <a:rPr lang="en-US" sz="2000" dirty="0"/>
              <a:t>deterministic batch jobs</a:t>
            </a:r>
          </a:p>
          <a:p>
            <a:pPr lvl="1"/>
            <a:r>
              <a:rPr lang="en-US" sz="1800" dirty="0"/>
              <a:t>Live stream is divided into batches of x seconds</a:t>
            </a:r>
          </a:p>
          <a:p>
            <a:pPr lvl="1"/>
            <a:r>
              <a:rPr lang="en-US" sz="1800" dirty="0"/>
              <a:t>Each batch of data is an RDD and RDD operations can be</a:t>
            </a:r>
            <a:r>
              <a:rPr lang="ro-RO" sz="1800" dirty="0"/>
              <a:t> </a:t>
            </a:r>
            <a:r>
              <a:rPr lang="en-US" sz="1800" dirty="0"/>
              <a:t>used</a:t>
            </a:r>
          </a:p>
          <a:p>
            <a:pPr lvl="1"/>
            <a:r>
              <a:rPr lang="en-US" sz="1800" dirty="0"/>
              <a:t>Results are also returned in batches</a:t>
            </a:r>
          </a:p>
          <a:p>
            <a:pPr lvl="1"/>
            <a:r>
              <a:rPr lang="en-US" sz="1800" dirty="0"/>
              <a:t>Batch size as low as 0.5 seconds, results in approx. One</a:t>
            </a:r>
            <a:r>
              <a:rPr lang="ro-RO" sz="1800" dirty="0"/>
              <a:t> </a:t>
            </a:r>
            <a:r>
              <a:rPr lang="en-US" sz="1800" dirty="0"/>
              <a:t>second latency</a:t>
            </a:r>
          </a:p>
          <a:p>
            <a:r>
              <a:rPr lang="en-US" sz="2000" b="1" dirty="0"/>
              <a:t>Can combine streaming and  batch processing</a:t>
            </a:r>
            <a:endParaRPr lang="ro-RO" sz="2000" b="1" dirty="0"/>
          </a:p>
        </p:txBody>
      </p:sp>
      <p:sp>
        <p:nvSpPr>
          <p:cNvPr id="5" name="Footer Placeholder 4">
            <a:extLst>
              <a:ext uri="{FF2B5EF4-FFF2-40B4-BE49-F238E27FC236}">
                <a16:creationId xmlns:a16="http://schemas.microsoft.com/office/drawing/2014/main" id="{BD943B2E-82FB-4141-A7A2-216F01D38C18}"/>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21887EB-E84C-47EC-B72A-29431BAF2D40}"/>
              </a:ext>
            </a:extLst>
          </p:cNvPr>
          <p:cNvSpPr>
            <a:spLocks noGrp="1"/>
          </p:cNvSpPr>
          <p:nvPr>
            <p:ph type="sldNum" sz="quarter" idx="12"/>
          </p:nvPr>
        </p:nvSpPr>
        <p:spPr/>
        <p:txBody>
          <a:bodyPr/>
          <a:lstStyle/>
          <a:p>
            <a:pPr>
              <a:defRPr/>
            </a:pPr>
            <a:fld id="{88B97DED-8DB5-4EC6-A031-597F56F5B475}" type="slidenum">
              <a:rPr lang="ro-RO" altLang="en-US" smtClean="0"/>
              <a:pPr>
                <a:defRPr/>
              </a:pPr>
              <a:t>90</a:t>
            </a:fld>
            <a:endParaRPr lang="ro-RO" altLang="en-US"/>
          </a:p>
        </p:txBody>
      </p:sp>
      <p:pic>
        <p:nvPicPr>
          <p:cNvPr id="7" name="Picture 6">
            <a:extLst>
              <a:ext uri="{FF2B5EF4-FFF2-40B4-BE49-F238E27FC236}">
                <a16:creationId xmlns:a16="http://schemas.microsoft.com/office/drawing/2014/main" id="{991F4D01-4485-4727-902A-807F1AB7581E}"/>
              </a:ext>
            </a:extLst>
          </p:cNvPr>
          <p:cNvPicPr>
            <a:picLocks noChangeAspect="1"/>
          </p:cNvPicPr>
          <p:nvPr/>
        </p:nvPicPr>
        <p:blipFill>
          <a:blip r:embed="rId2"/>
          <a:stretch>
            <a:fillRect/>
          </a:stretch>
        </p:blipFill>
        <p:spPr>
          <a:xfrm>
            <a:off x="32238" y="3505200"/>
            <a:ext cx="5149362" cy="2330250"/>
          </a:xfrm>
          <a:prstGeom prst="rect">
            <a:avLst/>
          </a:prstGeom>
        </p:spPr>
      </p:pic>
      <p:sp>
        <p:nvSpPr>
          <p:cNvPr id="8" name="Rectangle: Rounded Corners 7">
            <a:extLst>
              <a:ext uri="{FF2B5EF4-FFF2-40B4-BE49-F238E27FC236}">
                <a16:creationId xmlns:a16="http://schemas.microsoft.com/office/drawing/2014/main" id="{9CC03C4E-334F-4583-B8E3-900937F1DF81}"/>
              </a:ext>
            </a:extLst>
          </p:cNvPr>
          <p:cNvSpPr/>
          <p:nvPr/>
        </p:nvSpPr>
        <p:spPr>
          <a:xfrm>
            <a:off x="5257800" y="3429000"/>
            <a:ext cx="3810000" cy="2971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schemeClr val="tx1"/>
                </a:solidFill>
              </a:rPr>
              <a:t>Click stream processing example</a:t>
            </a:r>
          </a:p>
          <a:p>
            <a:pPr algn="ctr"/>
            <a:r>
              <a:rPr lang="en-US" sz="1600" b="1" dirty="0">
                <a:solidFill>
                  <a:schemeClr val="tx1"/>
                </a:solidFill>
              </a:rPr>
              <a:t>Event vs. Processing Time</a:t>
            </a:r>
          </a:p>
          <a:p>
            <a:pPr marL="285750" indent="-285750">
              <a:buFont typeface="Arial" panose="020B0604020202020204" pitchFamily="34" charset="0"/>
              <a:buChar char="•"/>
            </a:pPr>
            <a:r>
              <a:rPr lang="en-US" sz="1600" dirty="0">
                <a:solidFill>
                  <a:schemeClr val="tx1"/>
                </a:solidFill>
              </a:rPr>
              <a:t>There’s a difference between even time (</a:t>
            </a:r>
            <a:r>
              <a:rPr lang="en-US" sz="1600" dirty="0" err="1">
                <a:solidFill>
                  <a:schemeClr val="tx1"/>
                </a:solidFill>
              </a:rPr>
              <a:t>t</a:t>
            </a:r>
            <a:r>
              <a:rPr lang="en-US" sz="1000" dirty="0" err="1">
                <a:solidFill>
                  <a:schemeClr val="tx1"/>
                </a:solidFill>
              </a:rPr>
              <a:t>e</a:t>
            </a:r>
            <a:r>
              <a:rPr lang="en-US" sz="1600" dirty="0">
                <a:solidFill>
                  <a:schemeClr val="tx1"/>
                </a:solidFill>
              </a:rPr>
              <a:t>) and processing time (</a:t>
            </a:r>
            <a:r>
              <a:rPr lang="en-US" sz="1600" dirty="0" err="1">
                <a:solidFill>
                  <a:schemeClr val="tx1"/>
                </a:solidFill>
              </a:rPr>
              <a:t>t</a:t>
            </a:r>
            <a:r>
              <a:rPr lang="en-US" sz="900" dirty="0" err="1">
                <a:solidFill>
                  <a:schemeClr val="tx1"/>
                </a:solidFill>
              </a:rPr>
              <a:t>p</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Events arrive </a:t>
            </a:r>
            <a:r>
              <a:rPr lang="en-US" sz="1600" dirty="0" err="1">
                <a:solidFill>
                  <a:schemeClr val="tx1"/>
                </a:solidFill>
              </a:rPr>
              <a:t>out-of</a:t>
            </a:r>
            <a:r>
              <a:rPr lang="en-US" sz="1600" dirty="0">
                <a:solidFill>
                  <a:schemeClr val="tx1"/>
                </a:solidFill>
              </a:rPr>
              <a:t> order even during normal operation</a:t>
            </a:r>
          </a:p>
          <a:p>
            <a:pPr marL="285750" indent="-285750">
              <a:buFont typeface="Arial" panose="020B0604020202020204" pitchFamily="34" charset="0"/>
              <a:buChar char="•"/>
            </a:pPr>
            <a:r>
              <a:rPr lang="en-US" sz="1600" dirty="0">
                <a:solidFill>
                  <a:schemeClr val="tx1"/>
                </a:solidFill>
              </a:rPr>
              <a:t> Events may arrive arbitrary late</a:t>
            </a:r>
          </a:p>
          <a:p>
            <a:pPr marL="285750" indent="-285750">
              <a:buFont typeface="Arial" panose="020B0604020202020204" pitchFamily="34" charset="0"/>
              <a:buChar char="•"/>
            </a:pPr>
            <a:r>
              <a:rPr lang="en-US" sz="1600" dirty="0">
                <a:solidFill>
                  <a:schemeClr val="tx1"/>
                </a:solidFill>
              </a:rPr>
              <a:t>Apply a grace period before processing events</a:t>
            </a:r>
          </a:p>
          <a:p>
            <a:pPr marL="285750" indent="-285750">
              <a:buFont typeface="Arial" panose="020B0604020202020204" pitchFamily="34" charset="0"/>
              <a:buChar char="•"/>
            </a:pPr>
            <a:r>
              <a:rPr lang="en-US" sz="1600" dirty="0">
                <a:solidFill>
                  <a:schemeClr val="tx1"/>
                </a:solidFill>
              </a:rPr>
              <a:t>Allow arbitrary update windows of metrics</a:t>
            </a:r>
            <a:endParaRPr lang="ro-RO" sz="1600" dirty="0">
              <a:solidFill>
                <a:schemeClr val="tx1"/>
              </a:solidFill>
            </a:endParaRPr>
          </a:p>
        </p:txBody>
      </p:sp>
    </p:spTree>
    <p:extLst>
      <p:ext uri="{BB962C8B-B14F-4D97-AF65-F5344CB8AC3E}">
        <p14:creationId xmlns:p14="http://schemas.microsoft.com/office/powerpoint/2010/main" val="17288093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3798B-7216-40D5-BDD9-5480C7964038}"/>
              </a:ext>
            </a:extLst>
          </p:cNvPr>
          <p:cNvSpPr>
            <a:spLocks noGrp="1"/>
          </p:cNvSpPr>
          <p:nvPr>
            <p:ph type="title"/>
          </p:nvPr>
        </p:nvSpPr>
        <p:spPr/>
        <p:txBody>
          <a:bodyPr/>
          <a:lstStyle/>
          <a:p>
            <a:r>
              <a:rPr lang="ro-RO" dirty="0"/>
              <a:t>K – </a:t>
            </a:r>
            <a:r>
              <a:rPr lang="ro-RO"/>
              <a:t>Architecture</a:t>
            </a:r>
            <a:endParaRPr lang="ro-RO" dirty="0"/>
          </a:p>
        </p:txBody>
      </p:sp>
      <p:sp>
        <p:nvSpPr>
          <p:cNvPr id="3" name="Content Placeholder 2">
            <a:extLst>
              <a:ext uri="{FF2B5EF4-FFF2-40B4-BE49-F238E27FC236}">
                <a16:creationId xmlns:a16="http://schemas.microsoft.com/office/drawing/2014/main" id="{D6FFD3F0-74FC-4ECF-BAC3-830AA1E88F4D}"/>
              </a:ext>
            </a:extLst>
          </p:cNvPr>
          <p:cNvSpPr>
            <a:spLocks noGrp="1"/>
          </p:cNvSpPr>
          <p:nvPr>
            <p:ph idx="1"/>
          </p:nvPr>
        </p:nvSpPr>
        <p:spPr/>
        <p:txBody>
          <a:bodyPr/>
          <a:lstStyle/>
          <a:p>
            <a:r>
              <a:rPr lang="en-US" sz="1800" dirty="0"/>
              <a:t>A distributed data operating system is emerging</a:t>
            </a:r>
          </a:p>
          <a:p>
            <a:pPr lvl="1"/>
            <a:r>
              <a:rPr lang="en-US" sz="1600" dirty="0"/>
              <a:t>Supported by YARN and MESOS</a:t>
            </a:r>
          </a:p>
          <a:p>
            <a:r>
              <a:rPr lang="en-US" sz="1800" dirty="0"/>
              <a:t>Various data services on top of this (Hadoop and</a:t>
            </a:r>
            <a:r>
              <a:rPr lang="ro-RO" sz="1800" dirty="0"/>
              <a:t> </a:t>
            </a:r>
            <a:r>
              <a:rPr lang="en-US" sz="1800" dirty="0"/>
              <a:t>Spark)</a:t>
            </a:r>
          </a:p>
          <a:p>
            <a:r>
              <a:rPr lang="en-US" sz="1800" dirty="0"/>
              <a:t>Some services are being integrated (for example in</a:t>
            </a:r>
            <a:r>
              <a:rPr lang="ro-RO" sz="1800" dirty="0"/>
              <a:t>  </a:t>
            </a:r>
            <a:r>
              <a:rPr lang="en-US" sz="1800" dirty="0"/>
              <a:t>Spark) for better coherence and performance</a:t>
            </a:r>
          </a:p>
          <a:p>
            <a:r>
              <a:rPr lang="en-US" sz="1800" dirty="0"/>
              <a:t>Important points</a:t>
            </a:r>
          </a:p>
          <a:p>
            <a:pPr lvl="1"/>
            <a:r>
              <a:rPr lang="en-US" sz="1600" dirty="0"/>
              <a:t>Data format (row/column, block size)</a:t>
            </a:r>
            <a:r>
              <a:rPr lang="ro-RO" sz="1600" dirty="0"/>
              <a:t>	</a:t>
            </a:r>
            <a:endParaRPr lang="en-US" sz="1600" dirty="0"/>
          </a:p>
          <a:p>
            <a:pPr lvl="1"/>
            <a:r>
              <a:rPr lang="en-US" sz="1600" dirty="0"/>
              <a:t>Network topology and data/code placement</a:t>
            </a:r>
          </a:p>
          <a:p>
            <a:pPr lvl="1"/>
            <a:r>
              <a:rPr lang="en-US" sz="1600" dirty="0"/>
              <a:t>Algorithm structure and coordination</a:t>
            </a:r>
          </a:p>
          <a:p>
            <a:pPr lvl="1"/>
            <a:r>
              <a:rPr lang="en-US" sz="1600" dirty="0"/>
              <a:t>Scheduling and resource management</a:t>
            </a:r>
            <a:endParaRPr lang="ro-RO" sz="1600" dirty="0"/>
          </a:p>
          <a:p>
            <a:r>
              <a:rPr lang="en-US" sz="1800" dirty="0"/>
              <a:t>Big Data Frameworks are evolving</a:t>
            </a:r>
          </a:p>
          <a:p>
            <a:pPr lvl="1"/>
            <a:r>
              <a:rPr lang="en-US" sz="1600" dirty="0"/>
              <a:t>Spark represents unification of streaming, machine</a:t>
            </a:r>
            <a:r>
              <a:rPr lang="ro-RO" sz="1600" dirty="0"/>
              <a:t> </a:t>
            </a:r>
            <a:r>
              <a:rPr lang="ro-RO" sz="1800" dirty="0" err="1"/>
              <a:t>learning</a:t>
            </a:r>
            <a:r>
              <a:rPr lang="ro-RO" sz="1800" dirty="0"/>
              <a:t> </a:t>
            </a:r>
            <a:r>
              <a:rPr lang="ro-RO" sz="1800" dirty="0" err="1"/>
              <a:t>and</a:t>
            </a:r>
            <a:r>
              <a:rPr lang="ro-RO" sz="1800" dirty="0"/>
              <a:t> </a:t>
            </a:r>
            <a:r>
              <a:rPr lang="ro-RO" sz="1800" dirty="0" err="1"/>
              <a:t>graphs</a:t>
            </a:r>
            <a:endParaRPr lang="ro-RO" sz="1800" dirty="0"/>
          </a:p>
          <a:p>
            <a:r>
              <a:rPr lang="en-US" sz="1800" dirty="0"/>
              <a:t>Big Data pipeline management is at an early stage</a:t>
            </a:r>
          </a:p>
          <a:p>
            <a:pPr lvl="1"/>
            <a:r>
              <a:rPr lang="en-US" sz="1600" dirty="0"/>
              <a:t>How to achieve better mapping between cluster</a:t>
            </a:r>
            <a:r>
              <a:rPr lang="ro-RO" sz="1600" dirty="0"/>
              <a:t>  </a:t>
            </a:r>
            <a:r>
              <a:rPr lang="ro-RO" sz="1600" dirty="0" err="1"/>
              <a:t>resources</a:t>
            </a:r>
            <a:r>
              <a:rPr lang="ro-RO" sz="1600" dirty="0"/>
              <a:t>, </a:t>
            </a:r>
            <a:r>
              <a:rPr lang="ro-RO" sz="1600" dirty="0" err="1"/>
              <a:t>scheduling</a:t>
            </a:r>
            <a:r>
              <a:rPr lang="ro-RO" sz="1600" dirty="0"/>
              <a:t>, </a:t>
            </a:r>
            <a:r>
              <a:rPr lang="ro-RO" sz="1600" dirty="0" err="1"/>
              <a:t>and</a:t>
            </a:r>
            <a:r>
              <a:rPr lang="ro-RO" sz="1600" dirty="0"/>
              <a:t> </a:t>
            </a:r>
            <a:r>
              <a:rPr lang="ro-RO" sz="1600" dirty="0" err="1"/>
              <a:t>pipelines</a:t>
            </a:r>
            <a:r>
              <a:rPr lang="ro-RO" sz="1600" dirty="0"/>
              <a:t>?</a:t>
            </a:r>
          </a:p>
        </p:txBody>
      </p:sp>
      <p:sp>
        <p:nvSpPr>
          <p:cNvPr id="5" name="Footer Placeholder 4">
            <a:extLst>
              <a:ext uri="{FF2B5EF4-FFF2-40B4-BE49-F238E27FC236}">
                <a16:creationId xmlns:a16="http://schemas.microsoft.com/office/drawing/2014/main" id="{C469D590-7E7C-4C8C-A1FC-AA75782F83E6}"/>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B59D6656-FC46-45BC-B225-98E433C3DBEB}"/>
              </a:ext>
            </a:extLst>
          </p:cNvPr>
          <p:cNvSpPr>
            <a:spLocks noGrp="1"/>
          </p:cNvSpPr>
          <p:nvPr>
            <p:ph type="sldNum" sz="quarter" idx="12"/>
          </p:nvPr>
        </p:nvSpPr>
        <p:spPr/>
        <p:txBody>
          <a:bodyPr/>
          <a:lstStyle/>
          <a:p>
            <a:pPr>
              <a:defRPr/>
            </a:pPr>
            <a:fld id="{88B97DED-8DB5-4EC6-A031-597F56F5B475}" type="slidenum">
              <a:rPr lang="ro-RO" altLang="en-US" smtClean="0"/>
              <a:pPr>
                <a:defRPr/>
              </a:pPr>
              <a:t>91</a:t>
            </a:fld>
            <a:endParaRPr lang="ro-RO" altLang="en-US"/>
          </a:p>
        </p:txBody>
      </p:sp>
      <p:pic>
        <p:nvPicPr>
          <p:cNvPr id="9" name="Picture 8">
            <a:extLst>
              <a:ext uri="{FF2B5EF4-FFF2-40B4-BE49-F238E27FC236}">
                <a16:creationId xmlns:a16="http://schemas.microsoft.com/office/drawing/2014/main" id="{B5B06149-514A-4C4B-982D-B91F59083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667000"/>
            <a:ext cx="3566469" cy="1737511"/>
          </a:xfrm>
          <a:prstGeom prst="rect">
            <a:avLst/>
          </a:prstGeom>
        </p:spPr>
      </p:pic>
    </p:spTree>
    <p:extLst>
      <p:ext uri="{BB962C8B-B14F-4D97-AF65-F5344CB8AC3E}">
        <p14:creationId xmlns:p14="http://schemas.microsoft.com/office/powerpoint/2010/main" val="22836580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en-US" dirty="0">
                <a:ea typeface="ＭＳ Ｐゴシック" panose="020B0600070205080204" pitchFamily="34" charset="-128"/>
              </a:rPr>
              <a:t>Frameworks for real-time data stream analytics</a:t>
            </a:r>
          </a:p>
        </p:txBody>
      </p:sp>
      <p:sp>
        <p:nvSpPr>
          <p:cNvPr id="21506" name="Content Placeholder 2"/>
          <p:cNvSpPr>
            <a:spLocks noGrp="1"/>
          </p:cNvSpPr>
          <p:nvPr>
            <p:ph type="subTitle" idx="1"/>
          </p:nvPr>
        </p:nvSpPr>
        <p:spPr/>
        <p:txBody>
          <a:bodyPr/>
          <a:lstStyle/>
          <a:p>
            <a:r>
              <a:rPr lang="en-US" dirty="0"/>
              <a:t>Apache Storm</a:t>
            </a:r>
            <a:endParaRPr lang="en-US" altLang="en-US" dirty="0">
              <a:ea typeface="ＭＳ Ｐゴシック" panose="020B0600070205080204" pitchFamily="34" charset="-128"/>
            </a:endParaRP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92</a:t>
            </a:fld>
            <a:endParaRPr lang="ro-RO" altLang="en-US" sz="900">
              <a:solidFill>
                <a:schemeClr val="bg1"/>
              </a:solidFill>
            </a:endParaRPr>
          </a:p>
        </p:txBody>
      </p:sp>
    </p:spTree>
    <p:extLst>
      <p:ext uri="{BB962C8B-B14F-4D97-AF65-F5344CB8AC3E}">
        <p14:creationId xmlns:p14="http://schemas.microsoft.com/office/powerpoint/2010/main" val="15968146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8AD-6C84-4B91-A2D8-4F5410D953AF}"/>
              </a:ext>
            </a:extLst>
          </p:cNvPr>
          <p:cNvSpPr>
            <a:spLocks noGrp="1"/>
          </p:cNvSpPr>
          <p:nvPr>
            <p:ph type="title"/>
          </p:nvPr>
        </p:nvSpPr>
        <p:spPr/>
        <p:txBody>
          <a:bodyPr/>
          <a:lstStyle/>
          <a:p>
            <a:r>
              <a:rPr lang="en-US" dirty="0"/>
              <a:t>Apache Storm Architecture</a:t>
            </a:r>
            <a:endParaRPr lang="ro-RO" dirty="0"/>
          </a:p>
        </p:txBody>
      </p:sp>
      <p:sp>
        <p:nvSpPr>
          <p:cNvPr id="3" name="Content Placeholder 2">
            <a:extLst>
              <a:ext uri="{FF2B5EF4-FFF2-40B4-BE49-F238E27FC236}">
                <a16:creationId xmlns:a16="http://schemas.microsoft.com/office/drawing/2014/main" id="{789A14D7-2282-4E18-B2AD-FFDD60B80590}"/>
              </a:ext>
            </a:extLst>
          </p:cNvPr>
          <p:cNvSpPr>
            <a:spLocks noGrp="1"/>
          </p:cNvSpPr>
          <p:nvPr>
            <p:ph idx="1"/>
          </p:nvPr>
        </p:nvSpPr>
        <p:spPr>
          <a:xfrm>
            <a:off x="113095" y="1068264"/>
            <a:ext cx="8382000" cy="5484936"/>
          </a:xfrm>
        </p:spPr>
        <p:txBody>
          <a:bodyPr/>
          <a:lstStyle/>
          <a:p>
            <a:r>
              <a:rPr lang="en-US" sz="2000" b="1" dirty="0"/>
              <a:t>Nimbus</a:t>
            </a:r>
            <a:r>
              <a:rPr lang="en-US" sz="2000" dirty="0"/>
              <a:t>:</a:t>
            </a:r>
          </a:p>
          <a:p>
            <a:pPr lvl="1"/>
            <a:r>
              <a:rPr lang="en-US" sz="1800" dirty="0"/>
              <a:t>Distributes codes around cluster</a:t>
            </a:r>
          </a:p>
          <a:p>
            <a:pPr lvl="1"/>
            <a:r>
              <a:rPr lang="en-US" sz="1800" dirty="0"/>
              <a:t>Assigns tasks to machines supervisors</a:t>
            </a:r>
          </a:p>
          <a:p>
            <a:pPr lvl="1"/>
            <a:r>
              <a:rPr lang="en-US" sz="1800" dirty="0"/>
              <a:t>Failure monitoring</a:t>
            </a:r>
          </a:p>
          <a:p>
            <a:pPr lvl="1"/>
            <a:r>
              <a:rPr lang="en-US" sz="1800" dirty="0"/>
              <a:t>Is fail-fast and stateless</a:t>
            </a:r>
          </a:p>
          <a:p>
            <a:r>
              <a:rPr lang="en-US" sz="2000" b="1" dirty="0"/>
              <a:t>Supervisor</a:t>
            </a:r>
            <a:r>
              <a:rPr lang="en-US" sz="2000" dirty="0"/>
              <a:t>:</a:t>
            </a:r>
          </a:p>
          <a:p>
            <a:pPr lvl="1"/>
            <a:r>
              <a:rPr lang="en-US" sz="1800" dirty="0"/>
              <a:t>Listens for work assigned to its machine</a:t>
            </a:r>
          </a:p>
          <a:p>
            <a:pPr lvl="1"/>
            <a:r>
              <a:rPr lang="en-US" sz="1800" dirty="0"/>
              <a:t>Starts and stops worker processes</a:t>
            </a:r>
          </a:p>
          <a:p>
            <a:pPr lvl="1"/>
            <a:r>
              <a:rPr lang="en-US" sz="1800" dirty="0"/>
              <a:t>Shuts down worker processes</a:t>
            </a:r>
          </a:p>
          <a:p>
            <a:r>
              <a:rPr lang="en-US" sz="2000" b="1" dirty="0"/>
              <a:t>Topology</a:t>
            </a:r>
            <a:r>
              <a:rPr lang="en-US" sz="2000" dirty="0"/>
              <a:t>: p</a:t>
            </a:r>
            <a:r>
              <a:rPr lang="en-US" sz="1800" dirty="0"/>
              <a:t>rocess messages forever</a:t>
            </a:r>
          </a:p>
          <a:p>
            <a:pPr lvl="1"/>
            <a:r>
              <a:rPr lang="en-US" sz="1800" dirty="0"/>
              <a:t>A running topology consists of many worker processes spread across many machines (graph of computation)</a:t>
            </a:r>
          </a:p>
          <a:p>
            <a:r>
              <a:rPr lang="en-US" sz="2000" dirty="0" err="1"/>
              <a:t>Zookeper</a:t>
            </a:r>
            <a:r>
              <a:rPr lang="en-US" sz="2000" dirty="0"/>
              <a:t>:</a:t>
            </a:r>
          </a:p>
          <a:p>
            <a:pPr lvl="1"/>
            <a:r>
              <a:rPr lang="en-US" sz="1800" dirty="0"/>
              <a:t>Handle cluster coordination</a:t>
            </a:r>
          </a:p>
          <a:p>
            <a:pPr lvl="1"/>
            <a:r>
              <a:rPr lang="en-US" sz="1800" dirty="0"/>
              <a:t>Monitor working node status</a:t>
            </a:r>
          </a:p>
          <a:p>
            <a:pPr lvl="1"/>
            <a:r>
              <a:rPr lang="en-US" sz="1800" dirty="0"/>
              <a:t>helps the Supervisor to interact with the Nimbus</a:t>
            </a:r>
            <a:br>
              <a:rPr lang="en-US" sz="1800" dirty="0"/>
            </a:br>
            <a:endParaRPr lang="en-US" sz="1800" dirty="0"/>
          </a:p>
        </p:txBody>
      </p:sp>
      <p:sp>
        <p:nvSpPr>
          <p:cNvPr id="5" name="Footer Placeholder 4">
            <a:extLst>
              <a:ext uri="{FF2B5EF4-FFF2-40B4-BE49-F238E27FC236}">
                <a16:creationId xmlns:a16="http://schemas.microsoft.com/office/drawing/2014/main" id="{D457E62B-9D66-487F-9E74-C36C1B2DE229}"/>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A3644F1-DEE8-44D9-8EA0-4B0784321CBD}"/>
              </a:ext>
            </a:extLst>
          </p:cNvPr>
          <p:cNvSpPr>
            <a:spLocks noGrp="1"/>
          </p:cNvSpPr>
          <p:nvPr>
            <p:ph type="sldNum" sz="quarter" idx="12"/>
          </p:nvPr>
        </p:nvSpPr>
        <p:spPr/>
        <p:txBody>
          <a:bodyPr/>
          <a:lstStyle/>
          <a:p>
            <a:pPr>
              <a:defRPr/>
            </a:pPr>
            <a:fld id="{88B97DED-8DB5-4EC6-A031-597F56F5B475}" type="slidenum">
              <a:rPr lang="ro-RO" altLang="en-US" smtClean="0"/>
              <a:pPr>
                <a:defRPr/>
              </a:pPr>
              <a:t>93</a:t>
            </a:fld>
            <a:endParaRPr lang="ro-RO" altLang="en-US"/>
          </a:p>
        </p:txBody>
      </p:sp>
      <p:grpSp>
        <p:nvGrpSpPr>
          <p:cNvPr id="21" name="Group 20">
            <a:extLst>
              <a:ext uri="{FF2B5EF4-FFF2-40B4-BE49-F238E27FC236}">
                <a16:creationId xmlns:a16="http://schemas.microsoft.com/office/drawing/2014/main" id="{23545CAA-7A4D-4C2E-80A0-D602851D61C2}"/>
              </a:ext>
            </a:extLst>
          </p:cNvPr>
          <p:cNvGrpSpPr/>
          <p:nvPr/>
        </p:nvGrpSpPr>
        <p:grpSpPr>
          <a:xfrm>
            <a:off x="4208584" y="944563"/>
            <a:ext cx="4917831" cy="4636113"/>
            <a:chOff x="1295400" y="1412631"/>
            <a:chExt cx="4917831" cy="4636113"/>
          </a:xfrm>
        </p:grpSpPr>
        <p:sp>
          <p:nvSpPr>
            <p:cNvPr id="7" name="Rectangle 6">
              <a:extLst>
                <a:ext uri="{FF2B5EF4-FFF2-40B4-BE49-F238E27FC236}">
                  <a16:creationId xmlns:a16="http://schemas.microsoft.com/office/drawing/2014/main" id="{32999758-B93B-410B-BEED-EBC6C8832916}"/>
                </a:ext>
              </a:extLst>
            </p:cNvPr>
            <p:cNvSpPr/>
            <p:nvPr/>
          </p:nvSpPr>
          <p:spPr>
            <a:xfrm>
              <a:off x="1295400" y="2834482"/>
              <a:ext cx="11430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Nimbus</a:t>
              </a:r>
              <a:endParaRPr lang="ro-RO" b="1" dirty="0">
                <a:solidFill>
                  <a:schemeClr val="tx1"/>
                </a:solidFill>
              </a:endParaRPr>
            </a:p>
          </p:txBody>
        </p:sp>
        <p:sp>
          <p:nvSpPr>
            <p:cNvPr id="8" name="Rectangle 7">
              <a:extLst>
                <a:ext uri="{FF2B5EF4-FFF2-40B4-BE49-F238E27FC236}">
                  <a16:creationId xmlns:a16="http://schemas.microsoft.com/office/drawing/2014/main" id="{95D6DD0D-42FE-4591-9BDE-C97F7CC9964F}"/>
                </a:ext>
              </a:extLst>
            </p:cNvPr>
            <p:cNvSpPr/>
            <p:nvPr/>
          </p:nvSpPr>
          <p:spPr>
            <a:xfrm>
              <a:off x="3048000" y="2057400"/>
              <a:ext cx="1143000" cy="609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err="1">
                  <a:solidFill>
                    <a:schemeClr val="tx1"/>
                  </a:solidFill>
                </a:rPr>
                <a:t>ZooKeeper</a:t>
              </a:r>
              <a:endParaRPr lang="ro-RO" sz="1400" b="1" dirty="0">
                <a:solidFill>
                  <a:schemeClr val="tx1"/>
                </a:solidFill>
              </a:endParaRPr>
            </a:p>
          </p:txBody>
        </p:sp>
        <p:sp>
          <p:nvSpPr>
            <p:cNvPr id="9" name="Rectangle 8">
              <a:extLst>
                <a:ext uri="{FF2B5EF4-FFF2-40B4-BE49-F238E27FC236}">
                  <a16:creationId xmlns:a16="http://schemas.microsoft.com/office/drawing/2014/main" id="{2F48F720-817D-4F9B-B4BF-A24B46BE9E3B}"/>
                </a:ext>
              </a:extLst>
            </p:cNvPr>
            <p:cNvSpPr/>
            <p:nvPr/>
          </p:nvSpPr>
          <p:spPr>
            <a:xfrm>
              <a:off x="3048000" y="2866720"/>
              <a:ext cx="1143000" cy="609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err="1">
                  <a:solidFill>
                    <a:schemeClr val="tx1"/>
                  </a:solidFill>
                </a:rPr>
                <a:t>ZooKeeper</a:t>
              </a:r>
              <a:endParaRPr lang="ro-RO" sz="1400" b="1" dirty="0">
                <a:solidFill>
                  <a:schemeClr val="tx1"/>
                </a:solidFill>
              </a:endParaRPr>
            </a:p>
          </p:txBody>
        </p:sp>
        <p:sp>
          <p:nvSpPr>
            <p:cNvPr id="10" name="Rectangle 9">
              <a:extLst>
                <a:ext uri="{FF2B5EF4-FFF2-40B4-BE49-F238E27FC236}">
                  <a16:creationId xmlns:a16="http://schemas.microsoft.com/office/drawing/2014/main" id="{A6B86BA7-84DD-451C-B2E7-C050CD8227AA}"/>
                </a:ext>
              </a:extLst>
            </p:cNvPr>
            <p:cNvSpPr/>
            <p:nvPr/>
          </p:nvSpPr>
          <p:spPr>
            <a:xfrm>
              <a:off x="3048000" y="3676040"/>
              <a:ext cx="1143000" cy="609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b="1" dirty="0">
                <a:solidFill>
                  <a:schemeClr val="tx1"/>
                </a:solidFill>
              </a:endParaRPr>
            </a:p>
            <a:p>
              <a:pPr algn="ctr"/>
              <a:r>
                <a:rPr lang="en-US" sz="1400" b="1" dirty="0" err="1">
                  <a:solidFill>
                    <a:schemeClr val="tx1"/>
                  </a:solidFill>
                </a:rPr>
                <a:t>ZooKeeper</a:t>
              </a:r>
              <a:endParaRPr lang="ro-RO" sz="1400" b="1" dirty="0">
                <a:solidFill>
                  <a:schemeClr val="tx1"/>
                </a:solidFill>
              </a:endParaRPr>
            </a:p>
            <a:p>
              <a:pPr algn="ctr"/>
              <a:endParaRPr lang="ro-RO" dirty="0"/>
            </a:p>
          </p:txBody>
        </p:sp>
        <p:sp>
          <p:nvSpPr>
            <p:cNvPr id="11" name="Rectangle 10">
              <a:extLst>
                <a:ext uri="{FF2B5EF4-FFF2-40B4-BE49-F238E27FC236}">
                  <a16:creationId xmlns:a16="http://schemas.microsoft.com/office/drawing/2014/main" id="{285AE7E0-86A6-4E02-A6B7-AE2BE60BA15E}"/>
                </a:ext>
              </a:extLst>
            </p:cNvPr>
            <p:cNvSpPr/>
            <p:nvPr/>
          </p:nvSpPr>
          <p:spPr>
            <a:xfrm>
              <a:off x="5070231" y="1412631"/>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b="1" dirty="0">
                  <a:solidFill>
                    <a:schemeClr val="tx1"/>
                  </a:solidFill>
                </a:rPr>
                <a:t>Supervisor</a:t>
              </a:r>
              <a:endParaRPr lang="ro-RO" sz="1400" b="1" dirty="0">
                <a:solidFill>
                  <a:schemeClr val="tx1"/>
                </a:solidFill>
              </a:endParaRPr>
            </a:p>
          </p:txBody>
        </p:sp>
        <p:sp>
          <p:nvSpPr>
            <p:cNvPr id="12" name="Rectangle 11">
              <a:extLst>
                <a:ext uri="{FF2B5EF4-FFF2-40B4-BE49-F238E27FC236}">
                  <a16:creationId xmlns:a16="http://schemas.microsoft.com/office/drawing/2014/main" id="{6A2B0AA7-4CE3-4B63-9124-1F40B4137A64}"/>
                </a:ext>
              </a:extLst>
            </p:cNvPr>
            <p:cNvSpPr/>
            <p:nvPr/>
          </p:nvSpPr>
          <p:spPr>
            <a:xfrm>
              <a:off x="5070231" y="2221951"/>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Supervisor</a:t>
              </a:r>
              <a:endParaRPr lang="ro-RO" sz="1400" b="1" dirty="0">
                <a:solidFill>
                  <a:schemeClr val="tx1"/>
                </a:solidFill>
              </a:endParaRPr>
            </a:p>
            <a:p>
              <a:pPr algn="ctr"/>
              <a:endParaRPr lang="ro-RO" dirty="0"/>
            </a:p>
          </p:txBody>
        </p:sp>
        <p:sp>
          <p:nvSpPr>
            <p:cNvPr id="13" name="Rectangle 12">
              <a:extLst>
                <a:ext uri="{FF2B5EF4-FFF2-40B4-BE49-F238E27FC236}">
                  <a16:creationId xmlns:a16="http://schemas.microsoft.com/office/drawing/2014/main" id="{DA5AD625-7D80-454F-BC85-7DB0E6FC25E7}"/>
                </a:ext>
              </a:extLst>
            </p:cNvPr>
            <p:cNvSpPr/>
            <p:nvPr/>
          </p:nvSpPr>
          <p:spPr>
            <a:xfrm>
              <a:off x="5070231" y="3031271"/>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b="1" dirty="0">
                <a:solidFill>
                  <a:schemeClr val="tx1"/>
                </a:solidFill>
              </a:endParaRPr>
            </a:p>
            <a:p>
              <a:pPr algn="ctr"/>
              <a:r>
                <a:rPr lang="en-US" sz="1400" b="1" dirty="0">
                  <a:solidFill>
                    <a:schemeClr val="tx1"/>
                  </a:solidFill>
                </a:rPr>
                <a:t>Supervisor</a:t>
              </a:r>
              <a:endParaRPr lang="ro-RO" sz="1400" b="1" dirty="0">
                <a:solidFill>
                  <a:schemeClr val="tx1"/>
                </a:solidFill>
              </a:endParaRPr>
            </a:p>
            <a:p>
              <a:pPr algn="ctr"/>
              <a:endParaRPr lang="ro-RO" dirty="0"/>
            </a:p>
          </p:txBody>
        </p:sp>
        <p:sp>
          <p:nvSpPr>
            <p:cNvPr id="14" name="Rectangle 13">
              <a:extLst>
                <a:ext uri="{FF2B5EF4-FFF2-40B4-BE49-F238E27FC236}">
                  <a16:creationId xmlns:a16="http://schemas.microsoft.com/office/drawing/2014/main" id="{FA64A87A-5781-48BD-80AD-3F4D6141671F}"/>
                </a:ext>
              </a:extLst>
            </p:cNvPr>
            <p:cNvSpPr/>
            <p:nvPr/>
          </p:nvSpPr>
          <p:spPr>
            <a:xfrm>
              <a:off x="5070231" y="3820504"/>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b="1" dirty="0">
                <a:solidFill>
                  <a:schemeClr val="tx1"/>
                </a:solidFill>
              </a:endParaRPr>
            </a:p>
            <a:p>
              <a:pPr algn="ctr"/>
              <a:r>
                <a:rPr lang="en-US" sz="1400" b="1" dirty="0">
                  <a:solidFill>
                    <a:schemeClr val="tx1"/>
                  </a:solidFill>
                </a:rPr>
                <a:t>Supervisor</a:t>
              </a:r>
              <a:endParaRPr lang="ro-RO" sz="1400" b="1" dirty="0">
                <a:solidFill>
                  <a:schemeClr val="tx1"/>
                </a:solidFill>
              </a:endParaRPr>
            </a:p>
            <a:p>
              <a:pPr algn="ctr"/>
              <a:endParaRPr lang="ro-RO" dirty="0"/>
            </a:p>
          </p:txBody>
        </p:sp>
        <p:sp>
          <p:nvSpPr>
            <p:cNvPr id="15" name="Rectangle 14">
              <a:extLst>
                <a:ext uri="{FF2B5EF4-FFF2-40B4-BE49-F238E27FC236}">
                  <a16:creationId xmlns:a16="http://schemas.microsoft.com/office/drawing/2014/main" id="{626C136C-1786-4B48-BD2B-380DDA41AF28}"/>
                </a:ext>
              </a:extLst>
            </p:cNvPr>
            <p:cNvSpPr/>
            <p:nvPr/>
          </p:nvSpPr>
          <p:spPr>
            <a:xfrm>
              <a:off x="5070231" y="4629824"/>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b="1" dirty="0">
                <a:solidFill>
                  <a:schemeClr val="tx1"/>
                </a:solidFill>
              </a:endParaRPr>
            </a:p>
            <a:p>
              <a:pPr algn="ctr"/>
              <a:r>
                <a:rPr lang="en-US" sz="1400" b="1" dirty="0">
                  <a:solidFill>
                    <a:schemeClr val="tx1"/>
                  </a:solidFill>
                </a:rPr>
                <a:t>Supervisor</a:t>
              </a:r>
              <a:endParaRPr lang="ro-RO" sz="1400" b="1" dirty="0">
                <a:solidFill>
                  <a:schemeClr val="tx1"/>
                </a:solidFill>
              </a:endParaRPr>
            </a:p>
            <a:p>
              <a:pPr algn="ctr"/>
              <a:endParaRPr lang="ro-RO" dirty="0"/>
            </a:p>
          </p:txBody>
        </p:sp>
        <p:sp>
          <p:nvSpPr>
            <p:cNvPr id="16" name="Rectangle 15">
              <a:extLst>
                <a:ext uri="{FF2B5EF4-FFF2-40B4-BE49-F238E27FC236}">
                  <a16:creationId xmlns:a16="http://schemas.microsoft.com/office/drawing/2014/main" id="{AF274DCA-EB68-4F98-A656-63E5C73A735F}"/>
                </a:ext>
              </a:extLst>
            </p:cNvPr>
            <p:cNvSpPr/>
            <p:nvPr/>
          </p:nvSpPr>
          <p:spPr>
            <a:xfrm>
              <a:off x="5070231" y="5439144"/>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Supervisor</a:t>
              </a:r>
              <a:endParaRPr lang="ro-RO" sz="1400" b="1" dirty="0">
                <a:solidFill>
                  <a:schemeClr val="tx1"/>
                </a:solidFill>
              </a:endParaRPr>
            </a:p>
            <a:p>
              <a:pPr algn="ctr"/>
              <a:endParaRPr lang="ro-RO" dirty="0"/>
            </a:p>
          </p:txBody>
        </p:sp>
        <p:sp>
          <p:nvSpPr>
            <p:cNvPr id="17" name="Arrow: Left-Right 16">
              <a:extLst>
                <a:ext uri="{FF2B5EF4-FFF2-40B4-BE49-F238E27FC236}">
                  <a16:creationId xmlns:a16="http://schemas.microsoft.com/office/drawing/2014/main" id="{4E4BE3E1-3395-44F0-9527-207DEF3AF3E2}"/>
                </a:ext>
              </a:extLst>
            </p:cNvPr>
            <p:cNvSpPr/>
            <p:nvPr/>
          </p:nvSpPr>
          <p:spPr>
            <a:xfrm>
              <a:off x="2520462" y="3060579"/>
              <a:ext cx="325315" cy="1699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9" name="Arrow: Left-Right 18">
              <a:extLst>
                <a:ext uri="{FF2B5EF4-FFF2-40B4-BE49-F238E27FC236}">
                  <a16:creationId xmlns:a16="http://schemas.microsoft.com/office/drawing/2014/main" id="{C614359D-88CA-4261-ADFE-BEC020B4420D}"/>
                </a:ext>
              </a:extLst>
            </p:cNvPr>
            <p:cNvSpPr/>
            <p:nvPr/>
          </p:nvSpPr>
          <p:spPr>
            <a:xfrm>
              <a:off x="4448908" y="3060579"/>
              <a:ext cx="325315" cy="1699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grpSp>
    </p:spTree>
    <p:extLst>
      <p:ext uri="{BB962C8B-B14F-4D97-AF65-F5344CB8AC3E}">
        <p14:creationId xmlns:p14="http://schemas.microsoft.com/office/powerpoint/2010/main" val="41944208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dirty="0">
                <a:ea typeface="ＭＳ Ｐゴシック" panose="020B0600070205080204" pitchFamily="34" charset="-128"/>
              </a:rPr>
              <a:t>Apache Storm</a:t>
            </a:r>
          </a:p>
        </p:txBody>
      </p:sp>
      <p:sp>
        <p:nvSpPr>
          <p:cNvPr id="22530" name="Content Placeholder 2"/>
          <p:cNvSpPr>
            <a:spLocks noGrp="1"/>
          </p:cNvSpPr>
          <p:nvPr>
            <p:ph idx="1"/>
          </p:nvPr>
        </p:nvSpPr>
        <p:spPr>
          <a:xfrm>
            <a:off x="381000" y="944563"/>
            <a:ext cx="8382000" cy="5181600"/>
          </a:xfrm>
        </p:spPr>
        <p:txBody>
          <a:bodyPr/>
          <a:lstStyle/>
          <a:p>
            <a:r>
              <a:rPr lang="en-US" altLang="en-US" dirty="0">
                <a:ea typeface="ＭＳ Ｐゴシック" panose="020B0600070205080204" pitchFamily="34" charset="-128"/>
              </a:rPr>
              <a:t>Simple programming model </a:t>
            </a:r>
          </a:p>
          <a:p>
            <a:pPr lvl="1"/>
            <a:r>
              <a:rPr lang="en-US" altLang="en-US" dirty="0">
                <a:ea typeface="ＭＳ Ｐゴシック" panose="020B0600070205080204" pitchFamily="34" charset="-128"/>
              </a:rPr>
              <a:t>Topology  - computation graph that run forever</a:t>
            </a:r>
          </a:p>
          <a:p>
            <a:pPr lvl="2"/>
            <a:r>
              <a:rPr lang="en-US" altLang="en-US" dirty="0">
                <a:ea typeface="ＭＳ Ｐゴシック" panose="020B0600070205080204" pitchFamily="34" charset="-128"/>
              </a:rPr>
              <a:t>node in a topology contains processing logic</a:t>
            </a:r>
          </a:p>
          <a:p>
            <a:pPr lvl="2"/>
            <a:r>
              <a:rPr lang="en-US" dirty="0"/>
              <a:t>links between nodes indicate how data should be passed around between nodes</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Spouts  - source of streams</a:t>
            </a:r>
          </a:p>
          <a:p>
            <a:pPr lvl="1"/>
            <a:r>
              <a:rPr lang="en-US" altLang="en-US" dirty="0">
                <a:ea typeface="ＭＳ Ｐゴシック" panose="020B0600070205080204" pitchFamily="34" charset="-128"/>
              </a:rPr>
              <a:t>Bolts -  consumes input streams</a:t>
            </a:r>
          </a:p>
          <a:p>
            <a:r>
              <a:rPr lang="en-US" altLang="en-US" dirty="0">
                <a:ea typeface="ＭＳ Ｐゴシック" panose="020B0600070205080204" pitchFamily="34" charset="-128"/>
              </a:rPr>
              <a:t>Programming language agnostic </a:t>
            </a:r>
          </a:p>
          <a:p>
            <a:pPr lvl="1"/>
            <a:r>
              <a:rPr lang="en-US" altLang="en-US" dirty="0">
                <a:ea typeface="ＭＳ Ｐゴシック" panose="020B0600070205080204" pitchFamily="34" charset="-128"/>
              </a:rPr>
              <a:t>( Clojure, Java, Ruby, Python default )  </a:t>
            </a:r>
          </a:p>
          <a:p>
            <a:r>
              <a:rPr lang="en-US" altLang="en-US" dirty="0">
                <a:ea typeface="ＭＳ Ｐゴシック" panose="020B0600070205080204" pitchFamily="34" charset="-128"/>
              </a:rPr>
              <a:t>Fault-tolerant </a:t>
            </a:r>
          </a:p>
          <a:p>
            <a:r>
              <a:rPr lang="en-US" altLang="en-US" dirty="0">
                <a:ea typeface="ＭＳ Ｐゴシック" panose="020B0600070205080204" pitchFamily="34" charset="-128"/>
              </a:rPr>
              <a:t>Horizontally scalable </a:t>
            </a:r>
          </a:p>
          <a:p>
            <a:pPr lvl="1"/>
            <a:r>
              <a:rPr lang="en-US" altLang="en-US" dirty="0">
                <a:ea typeface="ＭＳ Ｐゴシック" panose="020B0600070205080204" pitchFamily="34" charset="-128"/>
              </a:rPr>
              <a:t>Ex: 1,000,000 messages per second on a 10 node cluster</a:t>
            </a:r>
          </a:p>
          <a:p>
            <a:r>
              <a:rPr lang="en-US" altLang="en-US" dirty="0">
                <a:ea typeface="ＭＳ Ｐゴシック" panose="020B0600070205080204" pitchFamily="34" charset="-128"/>
              </a:rPr>
              <a:t>Guaranteed message processing </a:t>
            </a:r>
          </a:p>
          <a:p>
            <a:r>
              <a:rPr lang="en-US" altLang="en-US" dirty="0">
                <a:ea typeface="ＭＳ Ｐゴシック" panose="020B0600070205080204" pitchFamily="34" charset="-128"/>
              </a:rPr>
              <a:t>Fast : Uses </a:t>
            </a:r>
            <a:r>
              <a:rPr lang="en-US" altLang="en-US" dirty="0" err="1">
                <a:ea typeface="ＭＳ Ｐゴシック" panose="020B0600070205080204" pitchFamily="34" charset="-128"/>
              </a:rPr>
              <a:t>zeromq</a:t>
            </a:r>
            <a:r>
              <a:rPr lang="en-US" altLang="en-US" dirty="0">
                <a:ea typeface="ＭＳ Ｐゴシック" panose="020B0600070205080204" pitchFamily="34" charset="-128"/>
              </a:rPr>
              <a:t> message queue </a:t>
            </a:r>
          </a:p>
          <a:p>
            <a:r>
              <a:rPr lang="en-US" altLang="en-US" dirty="0">
                <a:ea typeface="ＭＳ Ｐゴシック" panose="020B0600070205080204" pitchFamily="34" charset="-128"/>
              </a:rPr>
              <a:t>Local Mode : Easy unit testing </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94</a:t>
            </a:fld>
            <a:endParaRPr lang="ro-RO" altLang="en-US" sz="900">
              <a:solidFill>
                <a:schemeClr val="bg1"/>
              </a:solidFill>
            </a:endParaRPr>
          </a:p>
        </p:txBody>
      </p:sp>
    </p:spTree>
    <p:extLst>
      <p:ext uri="{BB962C8B-B14F-4D97-AF65-F5344CB8AC3E}">
        <p14:creationId xmlns:p14="http://schemas.microsoft.com/office/powerpoint/2010/main" val="11469931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755A-BD24-40FC-8EAC-90304B9CDE6A}"/>
              </a:ext>
            </a:extLst>
          </p:cNvPr>
          <p:cNvSpPr>
            <a:spLocks noGrp="1"/>
          </p:cNvSpPr>
          <p:nvPr>
            <p:ph type="title"/>
          </p:nvPr>
        </p:nvSpPr>
        <p:spPr/>
        <p:txBody>
          <a:bodyPr/>
          <a:lstStyle/>
          <a:p>
            <a:r>
              <a:rPr lang="en-US" dirty="0"/>
              <a:t>Storm </a:t>
            </a:r>
            <a:r>
              <a:rPr lang="ro-RO" dirty="0"/>
              <a:t>St</a:t>
            </a:r>
            <a:r>
              <a:rPr lang="en-US" dirty="0"/>
              <a:t>r</a:t>
            </a:r>
            <a:r>
              <a:rPr lang="ro-RO" dirty="0" err="1"/>
              <a:t>eam</a:t>
            </a:r>
            <a:r>
              <a:rPr lang="ro-RO" dirty="0"/>
              <a:t> </a:t>
            </a:r>
            <a:r>
              <a:rPr lang="ro-RO" dirty="0" err="1"/>
              <a:t>and</a:t>
            </a:r>
            <a:r>
              <a:rPr lang="ro-RO" dirty="0"/>
              <a:t> </a:t>
            </a:r>
            <a:r>
              <a:rPr lang="ro-RO" dirty="0" err="1"/>
              <a:t>Spouts</a:t>
            </a:r>
            <a:r>
              <a:rPr lang="ro-RO" dirty="0"/>
              <a:t> </a:t>
            </a:r>
          </a:p>
        </p:txBody>
      </p:sp>
      <p:sp>
        <p:nvSpPr>
          <p:cNvPr id="3" name="Content Placeholder 2">
            <a:extLst>
              <a:ext uri="{FF2B5EF4-FFF2-40B4-BE49-F238E27FC236}">
                <a16:creationId xmlns:a16="http://schemas.microsoft.com/office/drawing/2014/main" id="{8ECF8DE2-9CD0-4258-88FF-2A0939216A7E}"/>
              </a:ext>
            </a:extLst>
          </p:cNvPr>
          <p:cNvSpPr>
            <a:spLocks noGrp="1"/>
          </p:cNvSpPr>
          <p:nvPr>
            <p:ph idx="1"/>
          </p:nvPr>
        </p:nvSpPr>
        <p:spPr/>
        <p:txBody>
          <a:bodyPr/>
          <a:lstStyle/>
          <a:p>
            <a:r>
              <a:rPr lang="en-US" dirty="0"/>
              <a:t>Stream  </a:t>
            </a:r>
          </a:p>
          <a:p>
            <a:pPr lvl="1"/>
            <a:r>
              <a:rPr lang="en-US" dirty="0"/>
              <a:t>Unbounded sequence of tuples ( storm data model ) •  &lt;key, value(s)&gt; pair ex. &lt;“UIUC”, 5&gt; </a:t>
            </a:r>
          </a:p>
          <a:p>
            <a:pPr lvl="1"/>
            <a:endParaRPr lang="en-US" dirty="0"/>
          </a:p>
          <a:p>
            <a:pPr lvl="1"/>
            <a:endParaRPr lang="en-US" dirty="0"/>
          </a:p>
          <a:p>
            <a:r>
              <a:rPr lang="en-US" dirty="0"/>
              <a:t>Spouts </a:t>
            </a:r>
          </a:p>
          <a:p>
            <a:pPr lvl="1"/>
            <a:r>
              <a:rPr lang="en-US" dirty="0"/>
              <a:t>Source of streams : </a:t>
            </a:r>
            <a:r>
              <a:rPr lang="en-US" dirty="0" err="1"/>
              <a:t>Twitterhose</a:t>
            </a:r>
            <a:r>
              <a:rPr lang="en-US" dirty="0"/>
              <a:t> API  </a:t>
            </a:r>
          </a:p>
          <a:p>
            <a:pPr lvl="1"/>
            <a:r>
              <a:rPr lang="en-US" dirty="0"/>
              <a:t>Stream of tweets or some crawler </a:t>
            </a:r>
          </a:p>
          <a:p>
            <a:pPr lvl="1"/>
            <a:r>
              <a:rPr lang="en-US" dirty="0"/>
              <a:t>have interfaces that you implement to run application-specific logic</a:t>
            </a:r>
            <a:endParaRPr lang="ro-RO" dirty="0"/>
          </a:p>
        </p:txBody>
      </p:sp>
      <p:sp>
        <p:nvSpPr>
          <p:cNvPr id="5" name="Footer Placeholder 4">
            <a:extLst>
              <a:ext uri="{FF2B5EF4-FFF2-40B4-BE49-F238E27FC236}">
                <a16:creationId xmlns:a16="http://schemas.microsoft.com/office/drawing/2014/main" id="{45FC8DC2-257C-4BB1-984D-48E501F9F245}"/>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1A4949A6-D27F-4E64-9C48-214FF48B8DB0}"/>
              </a:ext>
            </a:extLst>
          </p:cNvPr>
          <p:cNvSpPr>
            <a:spLocks noGrp="1"/>
          </p:cNvSpPr>
          <p:nvPr>
            <p:ph type="sldNum" sz="quarter" idx="12"/>
          </p:nvPr>
        </p:nvSpPr>
        <p:spPr/>
        <p:txBody>
          <a:bodyPr/>
          <a:lstStyle/>
          <a:p>
            <a:pPr>
              <a:defRPr/>
            </a:pPr>
            <a:fld id="{88B97DED-8DB5-4EC6-A031-597F56F5B475}" type="slidenum">
              <a:rPr lang="ro-RO" altLang="en-US" smtClean="0"/>
              <a:pPr>
                <a:defRPr/>
              </a:pPr>
              <a:t>95</a:t>
            </a:fld>
            <a:endParaRPr lang="ro-RO" altLang="en-US"/>
          </a:p>
        </p:txBody>
      </p:sp>
      <p:pic>
        <p:nvPicPr>
          <p:cNvPr id="7" name="Picture 6">
            <a:extLst>
              <a:ext uri="{FF2B5EF4-FFF2-40B4-BE49-F238E27FC236}">
                <a16:creationId xmlns:a16="http://schemas.microsoft.com/office/drawing/2014/main" id="{C3921BD9-685B-4B00-9B01-801678E470E6}"/>
              </a:ext>
            </a:extLst>
          </p:cNvPr>
          <p:cNvPicPr>
            <a:picLocks noChangeAspect="1"/>
          </p:cNvPicPr>
          <p:nvPr/>
        </p:nvPicPr>
        <p:blipFill>
          <a:blip r:embed="rId2"/>
          <a:stretch>
            <a:fillRect/>
          </a:stretch>
        </p:blipFill>
        <p:spPr>
          <a:xfrm>
            <a:off x="1334398" y="2362200"/>
            <a:ext cx="6372601" cy="746267"/>
          </a:xfrm>
          <a:prstGeom prst="rect">
            <a:avLst/>
          </a:prstGeom>
        </p:spPr>
      </p:pic>
      <p:pic>
        <p:nvPicPr>
          <p:cNvPr id="8" name="Picture 7">
            <a:extLst>
              <a:ext uri="{FF2B5EF4-FFF2-40B4-BE49-F238E27FC236}">
                <a16:creationId xmlns:a16="http://schemas.microsoft.com/office/drawing/2014/main" id="{6CAAC333-900D-438C-AF3C-203F1B78804E}"/>
              </a:ext>
            </a:extLst>
          </p:cNvPr>
          <p:cNvPicPr>
            <a:picLocks noChangeAspect="1"/>
          </p:cNvPicPr>
          <p:nvPr/>
        </p:nvPicPr>
        <p:blipFill>
          <a:blip r:embed="rId3"/>
          <a:stretch>
            <a:fillRect/>
          </a:stretch>
        </p:blipFill>
        <p:spPr>
          <a:xfrm>
            <a:off x="2030999" y="4688533"/>
            <a:ext cx="4979401" cy="1788467"/>
          </a:xfrm>
          <a:prstGeom prst="rect">
            <a:avLst/>
          </a:prstGeom>
        </p:spPr>
      </p:pic>
    </p:spTree>
    <p:extLst>
      <p:ext uri="{BB962C8B-B14F-4D97-AF65-F5344CB8AC3E}">
        <p14:creationId xmlns:p14="http://schemas.microsoft.com/office/powerpoint/2010/main" val="7853801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F4040-F528-4B8F-9715-89C27EE6FF87}"/>
              </a:ext>
            </a:extLst>
          </p:cNvPr>
          <p:cNvSpPr>
            <a:spLocks noGrp="1"/>
          </p:cNvSpPr>
          <p:nvPr>
            <p:ph type="title"/>
          </p:nvPr>
        </p:nvSpPr>
        <p:spPr/>
        <p:txBody>
          <a:bodyPr/>
          <a:lstStyle/>
          <a:p>
            <a:r>
              <a:rPr lang="en-US" dirty="0"/>
              <a:t>Storm Bolts</a:t>
            </a:r>
            <a:endParaRPr lang="ro-RO" dirty="0"/>
          </a:p>
        </p:txBody>
      </p:sp>
      <p:sp>
        <p:nvSpPr>
          <p:cNvPr id="3" name="Content Placeholder 2">
            <a:extLst>
              <a:ext uri="{FF2B5EF4-FFF2-40B4-BE49-F238E27FC236}">
                <a16:creationId xmlns:a16="http://schemas.microsoft.com/office/drawing/2014/main" id="{C45E2070-253A-4B6B-9618-3098E0D74381}"/>
              </a:ext>
            </a:extLst>
          </p:cNvPr>
          <p:cNvSpPr>
            <a:spLocks noGrp="1"/>
          </p:cNvSpPr>
          <p:nvPr>
            <p:ph idx="1"/>
          </p:nvPr>
        </p:nvSpPr>
        <p:spPr/>
        <p:txBody>
          <a:bodyPr/>
          <a:lstStyle/>
          <a:p>
            <a:r>
              <a:rPr lang="ro-RO" sz="2400" b="1" dirty="0" err="1"/>
              <a:t>Bolts</a:t>
            </a:r>
            <a:r>
              <a:rPr lang="en-US" sz="2400" b="1" dirty="0"/>
              <a:t>:</a:t>
            </a:r>
            <a:endParaRPr lang="ro-RO" sz="2400" b="1" dirty="0"/>
          </a:p>
          <a:p>
            <a:pPr lvl="1"/>
            <a:r>
              <a:rPr lang="en-US" dirty="0"/>
              <a:t>Process (one or more) input stream and produce new </a:t>
            </a:r>
            <a:r>
              <a:rPr lang="ro-RO" dirty="0" err="1"/>
              <a:t>streams</a:t>
            </a:r>
            <a:endParaRPr lang="en-US" sz="1800" dirty="0"/>
          </a:p>
          <a:p>
            <a:r>
              <a:rPr lang="ro-RO" b="1" dirty="0" err="1"/>
              <a:t>Functions</a:t>
            </a:r>
            <a:endParaRPr lang="ro-RO" b="1" dirty="0"/>
          </a:p>
          <a:p>
            <a:pPr lvl="1"/>
            <a:r>
              <a:rPr lang="ro-RO" dirty="0" err="1"/>
              <a:t>Filter</a:t>
            </a:r>
            <a:r>
              <a:rPr lang="ro-RO" dirty="0"/>
              <a:t>, </a:t>
            </a:r>
            <a:r>
              <a:rPr lang="ro-RO" dirty="0" err="1"/>
              <a:t>Join</a:t>
            </a:r>
            <a:r>
              <a:rPr lang="ro-RO" dirty="0"/>
              <a:t>, </a:t>
            </a:r>
            <a:r>
              <a:rPr lang="ro-RO" dirty="0" err="1"/>
              <a:t>Apply</a:t>
            </a:r>
            <a:r>
              <a:rPr lang="ro-RO" dirty="0"/>
              <a:t>/Transform etc</a:t>
            </a:r>
          </a:p>
          <a:p>
            <a:pPr lvl="1"/>
            <a:r>
              <a:rPr lang="en-US" dirty="0"/>
              <a:t>Parallelize to make it fast! – multiple processes constitute a</a:t>
            </a:r>
          </a:p>
          <a:p>
            <a:pPr marL="457200" lvl="1" indent="0">
              <a:buNone/>
            </a:pPr>
            <a:r>
              <a:rPr lang="ro-RO" dirty="0" err="1"/>
              <a:t>bolt</a:t>
            </a:r>
            <a:endParaRPr lang="ro-RO" sz="2000" dirty="0"/>
          </a:p>
        </p:txBody>
      </p:sp>
      <p:sp>
        <p:nvSpPr>
          <p:cNvPr id="5" name="Footer Placeholder 4">
            <a:extLst>
              <a:ext uri="{FF2B5EF4-FFF2-40B4-BE49-F238E27FC236}">
                <a16:creationId xmlns:a16="http://schemas.microsoft.com/office/drawing/2014/main" id="{0C653244-0203-495C-B7B2-3A33D49587D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AE8F5A3F-BE9C-4BD4-ABA2-44B464EB32B9}"/>
              </a:ext>
            </a:extLst>
          </p:cNvPr>
          <p:cNvSpPr>
            <a:spLocks noGrp="1"/>
          </p:cNvSpPr>
          <p:nvPr>
            <p:ph type="sldNum" sz="quarter" idx="12"/>
          </p:nvPr>
        </p:nvSpPr>
        <p:spPr/>
        <p:txBody>
          <a:bodyPr/>
          <a:lstStyle/>
          <a:p>
            <a:pPr>
              <a:defRPr/>
            </a:pPr>
            <a:fld id="{88B97DED-8DB5-4EC6-A031-597F56F5B475}" type="slidenum">
              <a:rPr lang="ro-RO" altLang="en-US" smtClean="0"/>
              <a:pPr>
                <a:defRPr/>
              </a:pPr>
              <a:t>96</a:t>
            </a:fld>
            <a:endParaRPr lang="ro-RO" altLang="en-US"/>
          </a:p>
        </p:txBody>
      </p:sp>
      <p:pic>
        <p:nvPicPr>
          <p:cNvPr id="7" name="Picture 6">
            <a:extLst>
              <a:ext uri="{FF2B5EF4-FFF2-40B4-BE49-F238E27FC236}">
                <a16:creationId xmlns:a16="http://schemas.microsoft.com/office/drawing/2014/main" id="{5F438AFC-E511-49BC-AD79-865AD0550D54}"/>
              </a:ext>
            </a:extLst>
          </p:cNvPr>
          <p:cNvPicPr>
            <a:picLocks noChangeAspect="1"/>
          </p:cNvPicPr>
          <p:nvPr/>
        </p:nvPicPr>
        <p:blipFill>
          <a:blip r:embed="rId2"/>
          <a:stretch>
            <a:fillRect/>
          </a:stretch>
        </p:blipFill>
        <p:spPr>
          <a:xfrm>
            <a:off x="1295400" y="3698658"/>
            <a:ext cx="6398401" cy="1846367"/>
          </a:xfrm>
          <a:prstGeom prst="rect">
            <a:avLst/>
          </a:prstGeom>
        </p:spPr>
      </p:pic>
    </p:spTree>
    <p:extLst>
      <p:ext uri="{BB962C8B-B14F-4D97-AF65-F5344CB8AC3E}">
        <p14:creationId xmlns:p14="http://schemas.microsoft.com/office/powerpoint/2010/main" val="5171683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0E34-EE8C-447E-9530-BFD42D5C4176}"/>
              </a:ext>
            </a:extLst>
          </p:cNvPr>
          <p:cNvSpPr>
            <a:spLocks noGrp="1"/>
          </p:cNvSpPr>
          <p:nvPr>
            <p:ph type="title"/>
          </p:nvPr>
        </p:nvSpPr>
        <p:spPr/>
        <p:txBody>
          <a:bodyPr/>
          <a:lstStyle/>
          <a:p>
            <a:r>
              <a:rPr lang="en-US" dirty="0"/>
              <a:t>Storm Topology &amp; Grouping</a:t>
            </a:r>
            <a:endParaRPr lang="ro-RO" dirty="0"/>
          </a:p>
        </p:txBody>
      </p:sp>
      <p:sp>
        <p:nvSpPr>
          <p:cNvPr id="3" name="Content Placeholder 2">
            <a:extLst>
              <a:ext uri="{FF2B5EF4-FFF2-40B4-BE49-F238E27FC236}">
                <a16:creationId xmlns:a16="http://schemas.microsoft.com/office/drawing/2014/main" id="{B613E53B-C442-4F01-9CE7-A1662251D12A}"/>
              </a:ext>
            </a:extLst>
          </p:cNvPr>
          <p:cNvSpPr>
            <a:spLocks noGrp="1"/>
          </p:cNvSpPr>
          <p:nvPr>
            <p:ph idx="1"/>
          </p:nvPr>
        </p:nvSpPr>
        <p:spPr>
          <a:xfrm>
            <a:off x="381000" y="1219200"/>
            <a:ext cx="6096000" cy="5181600"/>
          </a:xfrm>
        </p:spPr>
        <p:txBody>
          <a:bodyPr/>
          <a:lstStyle/>
          <a:p>
            <a:r>
              <a:rPr lang="ro-RO" sz="1800" dirty="0" err="1"/>
              <a:t>Topology</a:t>
            </a:r>
            <a:r>
              <a:rPr lang="en-US" sz="1800" dirty="0"/>
              <a:t>:</a:t>
            </a:r>
            <a:endParaRPr lang="ro-RO" sz="1800" dirty="0"/>
          </a:p>
          <a:p>
            <a:pPr lvl="1"/>
            <a:r>
              <a:rPr lang="ro-RO" sz="1600" dirty="0" err="1"/>
              <a:t>Graph</a:t>
            </a:r>
            <a:r>
              <a:rPr lang="ro-RO" sz="1600" dirty="0"/>
              <a:t> of </a:t>
            </a:r>
            <a:r>
              <a:rPr lang="ro-RO" sz="1600" dirty="0" err="1"/>
              <a:t>computation</a:t>
            </a:r>
            <a:r>
              <a:rPr lang="ro-RO" sz="1600" dirty="0"/>
              <a:t> – </a:t>
            </a:r>
            <a:r>
              <a:rPr lang="ro-RO" sz="1600" dirty="0" err="1"/>
              <a:t>can</a:t>
            </a:r>
            <a:r>
              <a:rPr lang="en-US" sz="1600" dirty="0"/>
              <a:t> </a:t>
            </a:r>
            <a:r>
              <a:rPr lang="ro-RO" sz="1600" dirty="0" err="1"/>
              <a:t>have</a:t>
            </a:r>
            <a:r>
              <a:rPr lang="ro-RO" sz="1600" dirty="0"/>
              <a:t> </a:t>
            </a:r>
            <a:r>
              <a:rPr lang="ro-RO" sz="1600" dirty="0" err="1"/>
              <a:t>cycles</a:t>
            </a:r>
            <a:endParaRPr lang="ro-RO" sz="1600" dirty="0"/>
          </a:p>
          <a:p>
            <a:pPr lvl="1"/>
            <a:r>
              <a:rPr lang="en-US" sz="1600" dirty="0"/>
              <a:t>Network of Spouts and Bolts</a:t>
            </a:r>
          </a:p>
          <a:p>
            <a:pPr lvl="1"/>
            <a:r>
              <a:rPr lang="en-US" sz="1600" dirty="0"/>
              <a:t>Spouts and bolts execute as many tasks across the cluster</a:t>
            </a:r>
          </a:p>
          <a:p>
            <a:r>
              <a:rPr lang="en-US" sz="1800" dirty="0"/>
              <a:t>Grouping</a:t>
            </a:r>
          </a:p>
          <a:p>
            <a:pPr lvl="1"/>
            <a:r>
              <a:rPr lang="en-US" sz="1600" dirty="0"/>
              <a:t>How to send tuples between the components / tasks?</a:t>
            </a:r>
          </a:p>
          <a:p>
            <a:r>
              <a:rPr lang="en-US" sz="1800" dirty="0"/>
              <a:t>Shuffle Grouping</a:t>
            </a:r>
          </a:p>
          <a:p>
            <a:pPr lvl="1"/>
            <a:r>
              <a:rPr lang="en-US" sz="1600" dirty="0"/>
              <a:t>Distribute streams “randomly” to bolt’s tasks</a:t>
            </a:r>
          </a:p>
          <a:p>
            <a:r>
              <a:rPr lang="en-US" sz="1800" dirty="0"/>
              <a:t>Fields Grouping</a:t>
            </a:r>
          </a:p>
          <a:p>
            <a:pPr lvl="1"/>
            <a:r>
              <a:rPr lang="en-US" sz="1600" dirty="0"/>
              <a:t>Group a stream by a subset of its fields</a:t>
            </a:r>
          </a:p>
          <a:p>
            <a:r>
              <a:rPr lang="en-US" sz="1800" dirty="0"/>
              <a:t>All Grouping</a:t>
            </a:r>
          </a:p>
          <a:p>
            <a:pPr lvl="1"/>
            <a:r>
              <a:rPr lang="en-US" sz="1600" dirty="0"/>
              <a:t>All tasks of bolt receive all input tuples u</a:t>
            </a:r>
            <a:r>
              <a:rPr lang="en-US" sz="1800" dirty="0"/>
              <a:t>seful for joins</a:t>
            </a:r>
          </a:p>
          <a:p>
            <a:r>
              <a:rPr lang="en-US" sz="2000" dirty="0"/>
              <a:t>Global Grouping</a:t>
            </a:r>
          </a:p>
          <a:p>
            <a:pPr lvl="1"/>
            <a:r>
              <a:rPr lang="en-US" sz="1800" dirty="0"/>
              <a:t>entire stream goes to a single one of the bolt's tasks</a:t>
            </a:r>
          </a:p>
          <a:p>
            <a:pPr lvl="1"/>
            <a:r>
              <a:rPr lang="en-US" sz="1800" dirty="0"/>
              <a:t>Pick task with lowers id</a:t>
            </a:r>
            <a:endParaRPr lang="ro-RO" sz="1800" dirty="0"/>
          </a:p>
        </p:txBody>
      </p:sp>
      <p:sp>
        <p:nvSpPr>
          <p:cNvPr id="5" name="Footer Placeholder 4">
            <a:extLst>
              <a:ext uri="{FF2B5EF4-FFF2-40B4-BE49-F238E27FC236}">
                <a16:creationId xmlns:a16="http://schemas.microsoft.com/office/drawing/2014/main" id="{CF2B5094-E402-4696-991E-AB133BBAC056}"/>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C2895C3-B961-46EA-BC89-9E3D6862D5B6}"/>
              </a:ext>
            </a:extLst>
          </p:cNvPr>
          <p:cNvSpPr>
            <a:spLocks noGrp="1"/>
          </p:cNvSpPr>
          <p:nvPr>
            <p:ph type="sldNum" sz="quarter" idx="12"/>
          </p:nvPr>
        </p:nvSpPr>
        <p:spPr/>
        <p:txBody>
          <a:bodyPr/>
          <a:lstStyle/>
          <a:p>
            <a:pPr>
              <a:defRPr/>
            </a:pPr>
            <a:fld id="{88B97DED-8DB5-4EC6-A031-597F56F5B475}" type="slidenum">
              <a:rPr lang="ro-RO" altLang="en-US" smtClean="0"/>
              <a:pPr>
                <a:defRPr/>
              </a:pPr>
              <a:t>97</a:t>
            </a:fld>
            <a:endParaRPr lang="ro-RO" altLang="en-US"/>
          </a:p>
        </p:txBody>
      </p:sp>
      <p:pic>
        <p:nvPicPr>
          <p:cNvPr id="7" name="Picture 6">
            <a:extLst>
              <a:ext uri="{FF2B5EF4-FFF2-40B4-BE49-F238E27FC236}">
                <a16:creationId xmlns:a16="http://schemas.microsoft.com/office/drawing/2014/main" id="{C426BCEB-6695-4259-AB4C-E8451BB84F27}"/>
              </a:ext>
            </a:extLst>
          </p:cNvPr>
          <p:cNvPicPr>
            <a:picLocks noChangeAspect="1"/>
          </p:cNvPicPr>
          <p:nvPr/>
        </p:nvPicPr>
        <p:blipFill>
          <a:blip r:embed="rId2"/>
          <a:stretch>
            <a:fillRect/>
          </a:stretch>
        </p:blipFill>
        <p:spPr>
          <a:xfrm>
            <a:off x="6163241" y="950534"/>
            <a:ext cx="2894140" cy="2073414"/>
          </a:xfrm>
          <a:prstGeom prst="rect">
            <a:avLst/>
          </a:prstGeom>
        </p:spPr>
      </p:pic>
      <p:pic>
        <p:nvPicPr>
          <p:cNvPr id="8" name="Picture 7">
            <a:extLst>
              <a:ext uri="{FF2B5EF4-FFF2-40B4-BE49-F238E27FC236}">
                <a16:creationId xmlns:a16="http://schemas.microsoft.com/office/drawing/2014/main" id="{B6A3E91A-5A6C-452B-BBF9-9E4253DE8950}"/>
              </a:ext>
            </a:extLst>
          </p:cNvPr>
          <p:cNvPicPr>
            <a:picLocks noChangeAspect="1"/>
          </p:cNvPicPr>
          <p:nvPr/>
        </p:nvPicPr>
        <p:blipFill>
          <a:blip r:embed="rId3"/>
          <a:stretch>
            <a:fillRect/>
          </a:stretch>
        </p:blipFill>
        <p:spPr>
          <a:xfrm>
            <a:off x="6680348" y="2976947"/>
            <a:ext cx="2166640" cy="1496868"/>
          </a:xfrm>
          <a:prstGeom prst="rect">
            <a:avLst/>
          </a:prstGeom>
        </p:spPr>
      </p:pic>
      <p:pic>
        <p:nvPicPr>
          <p:cNvPr id="9" name="Picture 8">
            <a:extLst>
              <a:ext uri="{FF2B5EF4-FFF2-40B4-BE49-F238E27FC236}">
                <a16:creationId xmlns:a16="http://schemas.microsoft.com/office/drawing/2014/main" id="{377C1B80-410F-46D0-878D-B68740D5F1E7}"/>
              </a:ext>
            </a:extLst>
          </p:cNvPr>
          <p:cNvPicPr>
            <a:picLocks noChangeAspect="1"/>
          </p:cNvPicPr>
          <p:nvPr/>
        </p:nvPicPr>
        <p:blipFill>
          <a:blip r:embed="rId4"/>
          <a:stretch>
            <a:fillRect/>
          </a:stretch>
        </p:blipFill>
        <p:spPr>
          <a:xfrm>
            <a:off x="6474069" y="4494434"/>
            <a:ext cx="2269552" cy="1921020"/>
          </a:xfrm>
          <a:prstGeom prst="rect">
            <a:avLst/>
          </a:prstGeom>
        </p:spPr>
      </p:pic>
    </p:spTree>
    <p:extLst>
      <p:ext uri="{BB962C8B-B14F-4D97-AF65-F5344CB8AC3E}">
        <p14:creationId xmlns:p14="http://schemas.microsoft.com/office/powerpoint/2010/main" val="38635841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545AF-0AE0-4A48-84A4-B1D914D2980F}"/>
              </a:ext>
            </a:extLst>
          </p:cNvPr>
          <p:cNvSpPr>
            <a:spLocks noGrp="1"/>
          </p:cNvSpPr>
          <p:nvPr>
            <p:ph type="title"/>
          </p:nvPr>
        </p:nvSpPr>
        <p:spPr/>
        <p:txBody>
          <a:bodyPr/>
          <a:lstStyle/>
          <a:p>
            <a:r>
              <a:rPr lang="ro-RO" dirty="0" err="1"/>
              <a:t>Zookeeper</a:t>
            </a:r>
            <a:endParaRPr lang="ro-RO" dirty="0"/>
          </a:p>
        </p:txBody>
      </p:sp>
      <p:sp>
        <p:nvSpPr>
          <p:cNvPr id="3" name="Content Placeholder 2">
            <a:extLst>
              <a:ext uri="{FF2B5EF4-FFF2-40B4-BE49-F238E27FC236}">
                <a16:creationId xmlns:a16="http://schemas.microsoft.com/office/drawing/2014/main" id="{04FA21EC-4B8E-4D5D-A441-29E932112B83}"/>
              </a:ext>
            </a:extLst>
          </p:cNvPr>
          <p:cNvSpPr>
            <a:spLocks noGrp="1"/>
          </p:cNvSpPr>
          <p:nvPr>
            <p:ph idx="1"/>
          </p:nvPr>
        </p:nvSpPr>
        <p:spPr/>
        <p:txBody>
          <a:bodyPr/>
          <a:lstStyle/>
          <a:p>
            <a:r>
              <a:rPr lang="en-US" dirty="0"/>
              <a:t>Open source server for highly reliable distributed coordination.</a:t>
            </a:r>
          </a:p>
          <a:p>
            <a:r>
              <a:rPr lang="en-US" dirty="0"/>
              <a:t>As a replicated synchronization service with eventual consistency;</a:t>
            </a:r>
          </a:p>
          <a:p>
            <a:r>
              <a:rPr lang="en-US" dirty="0"/>
              <a:t>Features:</a:t>
            </a:r>
          </a:p>
          <a:p>
            <a:pPr lvl="1"/>
            <a:r>
              <a:rPr lang="en-US" dirty="0"/>
              <a:t>Robust</a:t>
            </a:r>
          </a:p>
          <a:p>
            <a:pPr lvl="1"/>
            <a:r>
              <a:rPr lang="en-US" dirty="0"/>
              <a:t>Persistent data replicated across multiple nodes</a:t>
            </a:r>
          </a:p>
          <a:p>
            <a:pPr lvl="1"/>
            <a:r>
              <a:rPr lang="en-US" dirty="0"/>
              <a:t>Master node for writes</a:t>
            </a:r>
          </a:p>
          <a:p>
            <a:pPr lvl="1"/>
            <a:r>
              <a:rPr lang="en-US" dirty="0"/>
              <a:t>Concurrent reads</a:t>
            </a:r>
          </a:p>
          <a:p>
            <a:pPr lvl="1"/>
            <a:r>
              <a:rPr lang="en-US" dirty="0"/>
              <a:t>Comprises a tree of </a:t>
            </a:r>
            <a:r>
              <a:rPr lang="en-US" dirty="0" err="1"/>
              <a:t>znodes</a:t>
            </a:r>
            <a:r>
              <a:rPr lang="en-US" dirty="0"/>
              <a:t>, - entities roughly representing file system nodes.</a:t>
            </a:r>
          </a:p>
          <a:p>
            <a:pPr lvl="1"/>
            <a:r>
              <a:rPr lang="en-US" dirty="0"/>
              <a:t>Use only for saving small configuration data.</a:t>
            </a:r>
            <a:endParaRPr lang="ro-RO" dirty="0"/>
          </a:p>
        </p:txBody>
      </p:sp>
      <p:sp>
        <p:nvSpPr>
          <p:cNvPr id="5" name="Footer Placeholder 4">
            <a:extLst>
              <a:ext uri="{FF2B5EF4-FFF2-40B4-BE49-F238E27FC236}">
                <a16:creationId xmlns:a16="http://schemas.microsoft.com/office/drawing/2014/main" id="{3A67DE60-4086-4498-84D5-16726F95BE9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A3DF8323-3056-4AFE-8379-0B2E6D16DB9F}"/>
              </a:ext>
            </a:extLst>
          </p:cNvPr>
          <p:cNvSpPr>
            <a:spLocks noGrp="1"/>
          </p:cNvSpPr>
          <p:nvPr>
            <p:ph type="sldNum" sz="quarter" idx="12"/>
          </p:nvPr>
        </p:nvSpPr>
        <p:spPr/>
        <p:txBody>
          <a:bodyPr/>
          <a:lstStyle/>
          <a:p>
            <a:pPr>
              <a:defRPr/>
            </a:pPr>
            <a:fld id="{88B97DED-8DB5-4EC6-A031-597F56F5B475}" type="slidenum">
              <a:rPr lang="ro-RO" altLang="en-US" smtClean="0"/>
              <a:pPr>
                <a:defRPr/>
              </a:pPr>
              <a:t>98</a:t>
            </a:fld>
            <a:endParaRPr lang="ro-RO" altLang="en-US"/>
          </a:p>
        </p:txBody>
      </p:sp>
    </p:spTree>
    <p:extLst>
      <p:ext uri="{BB962C8B-B14F-4D97-AF65-F5344CB8AC3E}">
        <p14:creationId xmlns:p14="http://schemas.microsoft.com/office/powerpoint/2010/main" val="23279271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6631-68F5-4B86-B965-2F2B5690A6DB}"/>
              </a:ext>
            </a:extLst>
          </p:cNvPr>
          <p:cNvSpPr>
            <a:spLocks noGrp="1"/>
          </p:cNvSpPr>
          <p:nvPr>
            <p:ph type="title"/>
          </p:nvPr>
        </p:nvSpPr>
        <p:spPr/>
        <p:txBody>
          <a:bodyPr/>
          <a:lstStyle/>
          <a:p>
            <a:r>
              <a:rPr lang="en-US" dirty="0"/>
              <a:t>Storm </a:t>
            </a:r>
            <a:r>
              <a:rPr lang="ro-RO" dirty="0" err="1"/>
              <a:t>Message</a:t>
            </a:r>
            <a:r>
              <a:rPr lang="ro-RO" dirty="0"/>
              <a:t> </a:t>
            </a:r>
            <a:r>
              <a:rPr lang="ro-RO" dirty="0" err="1"/>
              <a:t>Processing</a:t>
            </a:r>
            <a:endParaRPr lang="ro-RO" dirty="0"/>
          </a:p>
        </p:txBody>
      </p:sp>
      <p:sp>
        <p:nvSpPr>
          <p:cNvPr id="3" name="Content Placeholder 2">
            <a:extLst>
              <a:ext uri="{FF2B5EF4-FFF2-40B4-BE49-F238E27FC236}">
                <a16:creationId xmlns:a16="http://schemas.microsoft.com/office/drawing/2014/main" id="{F8B80774-4185-4A16-8992-97DC53F2AE14}"/>
              </a:ext>
            </a:extLst>
          </p:cNvPr>
          <p:cNvSpPr>
            <a:spLocks noGrp="1"/>
          </p:cNvSpPr>
          <p:nvPr>
            <p:ph idx="1"/>
          </p:nvPr>
        </p:nvSpPr>
        <p:spPr/>
        <p:txBody>
          <a:bodyPr/>
          <a:lstStyle/>
          <a:p>
            <a:r>
              <a:rPr lang="ro-RO" dirty="0" err="1"/>
              <a:t>Guranteed</a:t>
            </a:r>
            <a:r>
              <a:rPr lang="ro-RO" dirty="0"/>
              <a:t> </a:t>
            </a:r>
            <a:r>
              <a:rPr lang="ro-RO" dirty="0" err="1"/>
              <a:t>Message</a:t>
            </a:r>
            <a:r>
              <a:rPr lang="ro-RO" dirty="0"/>
              <a:t> </a:t>
            </a:r>
            <a:r>
              <a:rPr lang="ro-RO" dirty="0" err="1"/>
              <a:t>Processing</a:t>
            </a:r>
            <a:r>
              <a:rPr lang="en-US" dirty="0"/>
              <a:t>:</a:t>
            </a:r>
          </a:p>
          <a:p>
            <a:pPr lvl="1"/>
            <a:r>
              <a:rPr lang="en-US" dirty="0"/>
              <a:t>Message is "fully processed" when the tuple tree has been exhausted and every message in the tree has been processed</a:t>
            </a:r>
          </a:p>
          <a:p>
            <a:pPr lvl="1"/>
            <a:r>
              <a:rPr lang="en-US" dirty="0"/>
              <a:t>A tuple is considered failed when its tree of messages fails to be fully processed within a specified timeout.</a:t>
            </a:r>
          </a:p>
          <a:p>
            <a:pPr lvl="1"/>
            <a:endParaRPr lang="en-US" dirty="0"/>
          </a:p>
          <a:p>
            <a:pPr lvl="1"/>
            <a:endParaRPr lang="ro-RO" dirty="0"/>
          </a:p>
        </p:txBody>
      </p:sp>
      <p:sp>
        <p:nvSpPr>
          <p:cNvPr id="5" name="Footer Placeholder 4">
            <a:extLst>
              <a:ext uri="{FF2B5EF4-FFF2-40B4-BE49-F238E27FC236}">
                <a16:creationId xmlns:a16="http://schemas.microsoft.com/office/drawing/2014/main" id="{1E5AF948-97DB-4737-A9DC-D713E57EAE52}"/>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BA32FE22-6385-4419-99F0-6B30CF6FEEAB}"/>
              </a:ext>
            </a:extLst>
          </p:cNvPr>
          <p:cNvSpPr>
            <a:spLocks noGrp="1"/>
          </p:cNvSpPr>
          <p:nvPr>
            <p:ph type="sldNum" sz="quarter" idx="12"/>
          </p:nvPr>
        </p:nvSpPr>
        <p:spPr/>
        <p:txBody>
          <a:bodyPr/>
          <a:lstStyle/>
          <a:p>
            <a:pPr>
              <a:defRPr/>
            </a:pPr>
            <a:fld id="{88B97DED-8DB5-4EC6-A031-597F56F5B475}" type="slidenum">
              <a:rPr lang="ro-RO" altLang="en-US" smtClean="0"/>
              <a:pPr>
                <a:defRPr/>
              </a:pPr>
              <a:t>99</a:t>
            </a:fld>
            <a:endParaRPr lang="ro-RO" altLang="en-US"/>
          </a:p>
        </p:txBody>
      </p:sp>
      <p:pic>
        <p:nvPicPr>
          <p:cNvPr id="7" name="Picture 6">
            <a:extLst>
              <a:ext uri="{FF2B5EF4-FFF2-40B4-BE49-F238E27FC236}">
                <a16:creationId xmlns:a16="http://schemas.microsoft.com/office/drawing/2014/main" id="{1443133F-5982-4918-8276-76F1CE5FF4DA}"/>
              </a:ext>
            </a:extLst>
          </p:cNvPr>
          <p:cNvPicPr>
            <a:picLocks noChangeAspect="1"/>
          </p:cNvPicPr>
          <p:nvPr/>
        </p:nvPicPr>
        <p:blipFill rotWithShape="1">
          <a:blip r:embed="rId2"/>
          <a:srcRect l="1225" t="5653" r="8960" b="6519"/>
          <a:stretch/>
        </p:blipFill>
        <p:spPr>
          <a:xfrm>
            <a:off x="2359269" y="2966794"/>
            <a:ext cx="4876800" cy="3551237"/>
          </a:xfrm>
          <a:prstGeom prst="rect">
            <a:avLst/>
          </a:prstGeom>
        </p:spPr>
      </p:pic>
    </p:spTree>
    <p:extLst>
      <p:ext uri="{BB962C8B-B14F-4D97-AF65-F5344CB8AC3E}">
        <p14:creationId xmlns:p14="http://schemas.microsoft.com/office/powerpoint/2010/main" val="3862630806"/>
      </p:ext>
    </p:extLst>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29009</TotalTime>
  <Words>9642</Words>
  <Application>Microsoft Macintosh PowerPoint</Application>
  <PresentationFormat>On-screen Show (4:3)</PresentationFormat>
  <Paragraphs>1496</Paragraphs>
  <Slides>125</Slides>
  <Notes>2</Notes>
  <HiddenSlides>1</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125</vt:i4>
      </vt:variant>
    </vt:vector>
  </HeadingPairs>
  <TitlesOfParts>
    <vt:vector size="134" baseType="lpstr">
      <vt:lpstr>Arial</vt:lpstr>
      <vt:lpstr>Arial Body</vt:lpstr>
      <vt:lpstr>Book Antiqua</vt:lpstr>
      <vt:lpstr>Consolas</vt:lpstr>
      <vt:lpstr>Courier New</vt:lpstr>
      <vt:lpstr>proxima-nova</vt:lpstr>
      <vt:lpstr>sohne</vt:lpstr>
      <vt:lpstr>Wingdings</vt:lpstr>
      <vt:lpstr>1_Default Design</vt:lpstr>
      <vt:lpstr>  Introduction to Big Data  2023-2024  Prof.dr.ing. Florin Pop florin.pop@cs.pub.ro Dr.ing. Cătălin Negru catalin.negru@cs.pub.ro Dr.ing. Bogdan Mocanu bogdan_costel.mocanu@upb.ro     SCPD • SSA • ABD • SEM • RA</vt:lpstr>
      <vt:lpstr>The Human Face of Big Data</vt:lpstr>
      <vt:lpstr>Gartner Tempers The Expectations Of Big Data</vt:lpstr>
      <vt:lpstr>The 2017 Big Data Landscape</vt:lpstr>
      <vt:lpstr>Data &amp; AI Landscape 2020</vt:lpstr>
      <vt:lpstr>Understanding Big Data</vt:lpstr>
      <vt:lpstr>Complex situations?</vt:lpstr>
      <vt:lpstr>A brief history of Data Science</vt:lpstr>
      <vt:lpstr>Big Data Timeline v2.0</vt:lpstr>
      <vt:lpstr>Big Data Research Challenges</vt:lpstr>
      <vt:lpstr>Major Benefits of Big Data</vt:lpstr>
      <vt:lpstr>Big Remark</vt:lpstr>
      <vt:lpstr>Introduction in Big Data. Distributed platforms Brief introduction </vt:lpstr>
      <vt:lpstr>Datacenters</vt:lpstr>
      <vt:lpstr>Datacenters components</vt:lpstr>
      <vt:lpstr>Data centre tier infrastructure</vt:lpstr>
      <vt:lpstr>Datacenters</vt:lpstr>
      <vt:lpstr>Cloud Computing</vt:lpstr>
      <vt:lpstr>Cloud computing</vt:lpstr>
      <vt:lpstr>Cloud Computing - Deployment models</vt:lpstr>
      <vt:lpstr>HPC</vt:lpstr>
      <vt:lpstr>Top 5 World supercomputers</vt:lpstr>
      <vt:lpstr>Fog and Edge Computing</vt:lpstr>
      <vt:lpstr>Mobile computing</vt:lpstr>
      <vt:lpstr>Vanet (V2X)-Vehicular ad hoc networks</vt:lpstr>
      <vt:lpstr>Practical applications</vt:lpstr>
      <vt:lpstr>Data Science and the Values of Big Data</vt:lpstr>
      <vt:lpstr>Starting V</vt:lpstr>
      <vt:lpstr>Volume</vt:lpstr>
      <vt:lpstr>Velocity</vt:lpstr>
      <vt:lpstr>Variety</vt:lpstr>
      <vt:lpstr>Variability</vt:lpstr>
      <vt:lpstr>Visualization</vt:lpstr>
      <vt:lpstr>Value</vt:lpstr>
      <vt:lpstr>Veracity</vt:lpstr>
      <vt:lpstr>Vicissitude</vt:lpstr>
      <vt:lpstr>+ more Vs of Big Data</vt:lpstr>
      <vt:lpstr>World population</vt:lpstr>
      <vt:lpstr>10 Cool Big Data Projects</vt:lpstr>
      <vt:lpstr>Distributed Model for Scalable Batch Computing</vt:lpstr>
      <vt:lpstr>Philosophy to Scale for Big Data</vt:lpstr>
      <vt:lpstr>Distributed processing is non-trivial</vt:lpstr>
      <vt:lpstr>Google MapReduce</vt:lpstr>
      <vt:lpstr>Google MapReduce (2)</vt:lpstr>
      <vt:lpstr>MapReduce Architecture</vt:lpstr>
      <vt:lpstr>MapReduce Data Flow</vt:lpstr>
      <vt:lpstr>MapReduce Patterns</vt:lpstr>
      <vt:lpstr>MapReduce Patterns (2)</vt:lpstr>
      <vt:lpstr>MapReduce Patterns (3)</vt:lpstr>
      <vt:lpstr>Algorithms and use cases</vt:lpstr>
      <vt:lpstr>Word Count Example</vt:lpstr>
      <vt:lpstr>Word Count Mapper</vt:lpstr>
      <vt:lpstr>Word Count Reducer</vt:lpstr>
      <vt:lpstr>Putting it all together</vt:lpstr>
      <vt:lpstr>Apache Hadoop</vt:lpstr>
      <vt:lpstr>The history of an elephant</vt:lpstr>
      <vt:lpstr>Apache Hadoop Basic Modules</vt:lpstr>
      <vt:lpstr>Distributed File System</vt:lpstr>
      <vt:lpstr>Hadoop HDFS</vt:lpstr>
      <vt:lpstr>Design of HDFS</vt:lpstr>
      <vt:lpstr>HDFS Architecture</vt:lpstr>
      <vt:lpstr>HDFS Inside: Blocks</vt:lpstr>
      <vt:lpstr>NameNode Metadata</vt:lpstr>
      <vt:lpstr>DataNode</vt:lpstr>
      <vt:lpstr>Block Placement and Heartbeats</vt:lpstr>
      <vt:lpstr>Fault tolerance support in HDFS</vt:lpstr>
      <vt:lpstr>HDFS Inside: Name Node</vt:lpstr>
      <vt:lpstr>HDFS Inside: Read</vt:lpstr>
      <vt:lpstr>HDFS Inside: Write</vt:lpstr>
      <vt:lpstr>Example of HDFS shell commands</vt:lpstr>
      <vt:lpstr>Who uses Hadoop?</vt:lpstr>
      <vt:lpstr>A real world example of New York Times</vt:lpstr>
      <vt:lpstr>Hadoop Ecosystem</vt:lpstr>
      <vt:lpstr>In-Memory Cluster Computing</vt:lpstr>
      <vt:lpstr>Overview of LAMBDA Architecture</vt:lpstr>
      <vt:lpstr>PowerPoint Presentation</vt:lpstr>
      <vt:lpstr>Apache Spark</vt:lpstr>
      <vt:lpstr>Key idea in Spark</vt:lpstr>
      <vt:lpstr>Spark overview</vt:lpstr>
      <vt:lpstr>YARN</vt:lpstr>
      <vt:lpstr>MESOS Architecture</vt:lpstr>
      <vt:lpstr>Task Scheduler</vt:lpstr>
      <vt:lpstr>Implementing Spark Algorithms</vt:lpstr>
      <vt:lpstr>Machine Learning and Spark</vt:lpstr>
      <vt:lpstr>MLBase and MLlib</vt:lpstr>
      <vt:lpstr>Graph-Parallel Systems</vt:lpstr>
      <vt:lpstr>GraphX</vt:lpstr>
      <vt:lpstr>Performance Gains for PageRank Revisited</vt:lpstr>
      <vt:lpstr>Spark Streaming</vt:lpstr>
      <vt:lpstr>Stream Processing: Discretized</vt:lpstr>
      <vt:lpstr>K – Architecture</vt:lpstr>
      <vt:lpstr>Frameworks for real-time data stream analytics</vt:lpstr>
      <vt:lpstr>Apache Storm Architecture</vt:lpstr>
      <vt:lpstr>Apache Storm</vt:lpstr>
      <vt:lpstr>Storm Stream and Spouts </vt:lpstr>
      <vt:lpstr>Storm Bolts</vt:lpstr>
      <vt:lpstr>Storm Topology &amp; Grouping</vt:lpstr>
      <vt:lpstr>Zookeeper</vt:lpstr>
      <vt:lpstr>Storm Message Processing</vt:lpstr>
      <vt:lpstr>Fault Tolerance APIS</vt:lpstr>
      <vt:lpstr>Storm Fault Tolerance</vt:lpstr>
      <vt:lpstr>Failure Handling</vt:lpstr>
      <vt:lpstr>Failure Scenario</vt:lpstr>
      <vt:lpstr>Storm Future Improvements</vt:lpstr>
      <vt:lpstr>Machine Learning for Big Data</vt:lpstr>
      <vt:lpstr>Data Processing and Machine learning Methods</vt:lpstr>
      <vt:lpstr>Apache Flink</vt:lpstr>
      <vt:lpstr>Flink System Stack</vt:lpstr>
      <vt:lpstr>Flink K-Means Clustering</vt:lpstr>
      <vt:lpstr>K-Means in Flink</vt:lpstr>
      <vt:lpstr>Flink machine learning library</vt:lpstr>
      <vt:lpstr>Ethical Issues on Big Data</vt:lpstr>
      <vt:lpstr>Big Data Ethics</vt:lpstr>
      <vt:lpstr>Big Data Ethics Principles</vt:lpstr>
      <vt:lpstr>Key issues for Etics in Big Data</vt:lpstr>
      <vt:lpstr>PowerPoint Presentation</vt:lpstr>
      <vt:lpstr>GDPR- General Data Protection Regulation</vt:lpstr>
      <vt:lpstr> How GDPR Will Affect Data Collection </vt:lpstr>
      <vt:lpstr>Case Studies</vt:lpstr>
      <vt:lpstr>Case studies - Trump election</vt:lpstr>
      <vt:lpstr>Case studies - Trump election(1)</vt:lpstr>
      <vt:lpstr>Case studies - Trump election(2)</vt:lpstr>
      <vt:lpstr>Case studies - Trump election (3)</vt:lpstr>
      <vt:lpstr>Case studies - Trump election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Curs  Introducere in BigData 2017-2018</dc:title>
  <dc:subject>Curs</dc:subject>
  <dc:creator>Florin POP</dc:creator>
  <cp:lastModifiedBy>Bogdan-Costel MOCANU (6646)</cp:lastModifiedBy>
  <cp:revision>288</cp:revision>
  <dcterms:created xsi:type="dcterms:W3CDTF">2015-10-07T05:09:56Z</dcterms:created>
  <dcterms:modified xsi:type="dcterms:W3CDTF">2023-09-25T18:20:19Z</dcterms:modified>
</cp:coreProperties>
</file>